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notesSlides/notesSlide8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312" r:id="rId2"/>
    <p:sldId id="256" r:id="rId3"/>
    <p:sldId id="285" r:id="rId4"/>
    <p:sldId id="258" r:id="rId5"/>
    <p:sldId id="286" r:id="rId6"/>
    <p:sldId id="290" r:id="rId7"/>
    <p:sldId id="313" r:id="rId8"/>
    <p:sldId id="280" r:id="rId9"/>
    <p:sldId id="282" r:id="rId10"/>
    <p:sldId id="288" r:id="rId11"/>
    <p:sldId id="304" r:id="rId12"/>
    <p:sldId id="260" r:id="rId13"/>
    <p:sldId id="302" r:id="rId14"/>
    <p:sldId id="291" r:id="rId15"/>
    <p:sldId id="303" r:id="rId16"/>
    <p:sldId id="305" r:id="rId17"/>
    <p:sldId id="296" r:id="rId18"/>
    <p:sldId id="293" r:id="rId19"/>
    <p:sldId id="294" r:id="rId20"/>
    <p:sldId id="295" r:id="rId21"/>
    <p:sldId id="298" r:id="rId22"/>
    <p:sldId id="307" r:id="rId23"/>
    <p:sldId id="292" r:id="rId24"/>
    <p:sldId id="263" r:id="rId25"/>
    <p:sldId id="264" r:id="rId26"/>
    <p:sldId id="309" r:id="rId27"/>
    <p:sldId id="308" r:id="rId28"/>
    <p:sldId id="267" r:id="rId29"/>
    <p:sldId id="311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4660"/>
  </p:normalViewPr>
  <p:slideViewPr>
    <p:cSldViewPr snapToGrid="0">
      <p:cViewPr>
        <p:scale>
          <a:sx n="76" d="100"/>
          <a:sy n="76" d="100"/>
        </p:scale>
        <p:origin x="-108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6C4A2-E743-4E7D-9601-05B4D39CD6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0B9EBC6-BA5C-4F89-97C2-8C66BAED137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1"/>
        </a:solidFill>
      </dgm:spPr>
      <dgm:t>
        <a:bodyPr/>
        <a:lstStyle/>
        <a:p>
          <a:pPr algn="ctr" rtl="0"/>
          <a:r>
            <a:rPr lang="tr-TR" b="1" dirty="0" smtClean="0">
              <a:solidFill>
                <a:schemeClr val="bg1"/>
              </a:solidFill>
            </a:rPr>
            <a:t>ŞİDDET VE AKRAN ZORBALIĞI</a:t>
          </a:r>
          <a:endParaRPr lang="tr-TR" b="1" dirty="0">
            <a:solidFill>
              <a:schemeClr val="bg1"/>
            </a:solidFill>
          </a:endParaRPr>
        </a:p>
      </dgm:t>
    </dgm:pt>
    <dgm:pt modelId="{AEC9229D-FC6B-47C0-97BC-4D0830E620D0}" type="parTrans" cxnId="{35AA0BB6-7238-456D-8086-A0DF4FA9E491}">
      <dgm:prSet/>
      <dgm:spPr/>
      <dgm:t>
        <a:bodyPr/>
        <a:lstStyle/>
        <a:p>
          <a:endParaRPr lang="tr-TR"/>
        </a:p>
      </dgm:t>
    </dgm:pt>
    <dgm:pt modelId="{B3032D3D-965A-438D-8111-A75E4B759125}" type="sibTrans" cxnId="{35AA0BB6-7238-456D-8086-A0DF4FA9E491}">
      <dgm:prSet/>
      <dgm:spPr/>
      <dgm:t>
        <a:bodyPr/>
        <a:lstStyle/>
        <a:p>
          <a:endParaRPr lang="tr-TR"/>
        </a:p>
      </dgm:t>
    </dgm:pt>
    <dgm:pt modelId="{7D7857C9-64A3-4D34-82B1-95F188E59E82}" type="pres">
      <dgm:prSet presAssocID="{EB16C4A2-E743-4E7D-9601-05B4D39CD6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CF7E42F-6405-44FD-87E3-941A6E988FB7}" type="pres">
      <dgm:prSet presAssocID="{60B9EBC6-BA5C-4F89-97C2-8C66BAED13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5AA0BB6-7238-456D-8086-A0DF4FA9E491}" srcId="{EB16C4A2-E743-4E7D-9601-05B4D39CD6D3}" destId="{60B9EBC6-BA5C-4F89-97C2-8C66BAED1370}" srcOrd="0" destOrd="0" parTransId="{AEC9229D-FC6B-47C0-97BC-4D0830E620D0}" sibTransId="{B3032D3D-965A-438D-8111-A75E4B759125}"/>
    <dgm:cxn modelId="{20C07276-0C5C-4FE2-AED4-4DE314B1F827}" type="presOf" srcId="{EB16C4A2-E743-4E7D-9601-05B4D39CD6D3}" destId="{7D7857C9-64A3-4D34-82B1-95F188E59E82}" srcOrd="0" destOrd="0" presId="urn:microsoft.com/office/officeart/2005/8/layout/vList2"/>
    <dgm:cxn modelId="{AA827963-F79E-4881-8621-027C8DC8B5C5}" type="presOf" srcId="{60B9EBC6-BA5C-4F89-97C2-8C66BAED1370}" destId="{6CF7E42F-6405-44FD-87E3-941A6E988FB7}" srcOrd="0" destOrd="0" presId="urn:microsoft.com/office/officeart/2005/8/layout/vList2"/>
    <dgm:cxn modelId="{44A50921-B7B0-4616-9AA6-2623FB50FA20}" type="presParOf" srcId="{7D7857C9-64A3-4D34-82B1-95F188E59E82}" destId="{6CF7E42F-6405-44FD-87E3-941A6E988F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76DC26-63D8-4D63-9714-C8A2AC2E9C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FE5BA0C-D49E-47E9-935D-87012E2EAFA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dirty="0" smtClean="0"/>
            <a:t>Şiddetin-Zorbalığın En Sık Yaşandığı Yerler: </a:t>
          </a:r>
          <a:endParaRPr lang="tr-TR" sz="3600" b="1" dirty="0"/>
        </a:p>
      </dgm:t>
    </dgm:pt>
    <dgm:pt modelId="{85808EE0-72A4-47D2-A09A-C63DF7364DF1}" type="parTrans" cxnId="{95D0DF8E-BE8C-4A2A-9D4E-B3D69521B7DC}">
      <dgm:prSet/>
      <dgm:spPr/>
      <dgm:t>
        <a:bodyPr/>
        <a:lstStyle/>
        <a:p>
          <a:endParaRPr lang="tr-TR"/>
        </a:p>
      </dgm:t>
    </dgm:pt>
    <dgm:pt modelId="{E7C244CC-9E6B-46D4-B637-9C1534BC450C}" type="sibTrans" cxnId="{95D0DF8E-BE8C-4A2A-9D4E-B3D69521B7DC}">
      <dgm:prSet/>
      <dgm:spPr/>
      <dgm:t>
        <a:bodyPr/>
        <a:lstStyle/>
        <a:p>
          <a:endParaRPr lang="tr-TR"/>
        </a:p>
      </dgm:t>
    </dgm:pt>
    <dgm:pt modelId="{50FC1D9B-951B-43FE-AEA9-2963D6B89302}" type="pres">
      <dgm:prSet presAssocID="{2A76DC26-63D8-4D63-9714-C8A2AC2E9C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1089D7-1D11-432A-AD3C-BB02EA037DC2}" type="pres">
      <dgm:prSet presAssocID="{8FE5BA0C-D49E-47E9-935D-87012E2EAFA4}" presName="parentText" presStyleLbl="node1" presStyleIdx="0" presStyleCnt="1" custScaleY="10005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4B0AAF-DB27-444A-AE43-ECD0EF13C2F5}" type="presOf" srcId="{8FE5BA0C-D49E-47E9-935D-87012E2EAFA4}" destId="{891089D7-1D11-432A-AD3C-BB02EA037DC2}" srcOrd="0" destOrd="0" presId="urn:microsoft.com/office/officeart/2005/8/layout/vList2"/>
    <dgm:cxn modelId="{95D0DF8E-BE8C-4A2A-9D4E-B3D69521B7DC}" srcId="{2A76DC26-63D8-4D63-9714-C8A2AC2E9C5A}" destId="{8FE5BA0C-D49E-47E9-935D-87012E2EAFA4}" srcOrd="0" destOrd="0" parTransId="{85808EE0-72A4-47D2-A09A-C63DF7364DF1}" sibTransId="{E7C244CC-9E6B-46D4-B637-9C1534BC450C}"/>
    <dgm:cxn modelId="{37B18D03-ADC0-43F7-8F46-B29FA7745EA2}" type="presOf" srcId="{2A76DC26-63D8-4D63-9714-C8A2AC2E9C5A}" destId="{50FC1D9B-951B-43FE-AEA9-2963D6B89302}" srcOrd="0" destOrd="0" presId="urn:microsoft.com/office/officeart/2005/8/layout/vList2"/>
    <dgm:cxn modelId="{DCED9D24-9844-446D-9284-0A8DAC5F0D28}" type="presParOf" srcId="{50FC1D9B-951B-43FE-AEA9-2963D6B89302}" destId="{891089D7-1D11-432A-AD3C-BB02EA037D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D642C35-E849-4929-9FBD-93F06CFDFD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34930BF-0D98-47D0-B549-5E92A15CEB4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dirty="0" smtClean="0"/>
            <a:t>Şiddete-Zorbalığa Maruz Kalanların Hissettikleri</a:t>
          </a:r>
          <a:endParaRPr lang="tr-TR" sz="3600" dirty="0"/>
        </a:p>
      </dgm:t>
    </dgm:pt>
    <dgm:pt modelId="{F8B82AB0-BE53-4940-A48B-59A815764690}" type="parTrans" cxnId="{78EE08A2-DE57-4DD4-AA99-515CFBBB1DFB}">
      <dgm:prSet/>
      <dgm:spPr/>
      <dgm:t>
        <a:bodyPr/>
        <a:lstStyle/>
        <a:p>
          <a:endParaRPr lang="tr-TR"/>
        </a:p>
      </dgm:t>
    </dgm:pt>
    <dgm:pt modelId="{68BF86DF-1B47-48A2-8D1A-2AE580AF8C24}" type="sibTrans" cxnId="{78EE08A2-DE57-4DD4-AA99-515CFBBB1DFB}">
      <dgm:prSet/>
      <dgm:spPr/>
      <dgm:t>
        <a:bodyPr/>
        <a:lstStyle/>
        <a:p>
          <a:endParaRPr lang="tr-TR"/>
        </a:p>
      </dgm:t>
    </dgm:pt>
    <dgm:pt modelId="{1E84BDFC-A7A8-4CAA-8A3B-F46201601A1A}" type="pres">
      <dgm:prSet presAssocID="{6D642C35-E849-4929-9FBD-93F06CFDFD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D4F8CE6-EABE-4520-830D-09763F90AE6A}" type="pres">
      <dgm:prSet presAssocID="{534930BF-0D98-47D0-B549-5E92A15CEB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989A58C-BFD7-4D05-93FE-E3DD35A2A702}" type="presOf" srcId="{6D642C35-E849-4929-9FBD-93F06CFDFD96}" destId="{1E84BDFC-A7A8-4CAA-8A3B-F46201601A1A}" srcOrd="0" destOrd="0" presId="urn:microsoft.com/office/officeart/2005/8/layout/vList2"/>
    <dgm:cxn modelId="{BEF26830-61CA-447E-81D2-0209AAEC2CBD}" type="presOf" srcId="{534930BF-0D98-47D0-B549-5E92A15CEB4E}" destId="{9D4F8CE6-EABE-4520-830D-09763F90AE6A}" srcOrd="0" destOrd="0" presId="urn:microsoft.com/office/officeart/2005/8/layout/vList2"/>
    <dgm:cxn modelId="{78EE08A2-DE57-4DD4-AA99-515CFBBB1DFB}" srcId="{6D642C35-E849-4929-9FBD-93F06CFDFD96}" destId="{534930BF-0D98-47D0-B549-5E92A15CEB4E}" srcOrd="0" destOrd="0" parTransId="{F8B82AB0-BE53-4940-A48B-59A815764690}" sibTransId="{68BF86DF-1B47-48A2-8D1A-2AE580AF8C24}"/>
    <dgm:cxn modelId="{9F1A2A21-8C89-4E32-BAB4-F357EF99E519}" type="presParOf" srcId="{1E84BDFC-A7A8-4CAA-8A3B-F46201601A1A}" destId="{9D4F8CE6-EABE-4520-830D-09763F90AE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FD8150-06C3-4705-9B2F-0FE85ABE67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C94AA2D-2E84-4451-819B-C5681769469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GB" sz="4000" b="1" dirty="0" err="1" smtClean="0">
              <a:solidFill>
                <a:schemeClr val="bg1"/>
              </a:solidFill>
            </a:rPr>
            <a:t>Seyirci</a:t>
          </a:r>
          <a:r>
            <a:rPr lang="en-GB" sz="4000" b="1" dirty="0" smtClean="0">
              <a:solidFill>
                <a:schemeClr val="bg1"/>
              </a:solidFill>
            </a:rPr>
            <a:t> ne </a:t>
          </a:r>
          <a:r>
            <a:rPr lang="en-GB" sz="4000" b="1" dirty="0" err="1" smtClean="0">
              <a:solidFill>
                <a:schemeClr val="bg1"/>
              </a:solidFill>
            </a:rPr>
            <a:t>yapabilir</a:t>
          </a:r>
          <a:r>
            <a:rPr lang="en-GB" sz="4000" b="1" dirty="0" smtClean="0">
              <a:solidFill>
                <a:schemeClr val="bg1"/>
              </a:solidFill>
            </a:rPr>
            <a:t>?</a:t>
          </a:r>
          <a:endParaRPr lang="tr-TR" sz="4000" dirty="0">
            <a:solidFill>
              <a:schemeClr val="bg1"/>
            </a:solidFill>
          </a:endParaRPr>
        </a:p>
      </dgm:t>
    </dgm:pt>
    <dgm:pt modelId="{BEB5570D-ED1A-4CEC-A4FB-22586EA9D0C1}" type="parTrans" cxnId="{4002800E-B019-4A78-BCD6-8F241D6B9E1C}">
      <dgm:prSet/>
      <dgm:spPr/>
      <dgm:t>
        <a:bodyPr/>
        <a:lstStyle/>
        <a:p>
          <a:endParaRPr lang="tr-TR"/>
        </a:p>
      </dgm:t>
    </dgm:pt>
    <dgm:pt modelId="{312581DA-57A5-4BA6-9207-A0266161E4A4}" type="sibTrans" cxnId="{4002800E-B019-4A78-BCD6-8F241D6B9E1C}">
      <dgm:prSet/>
      <dgm:spPr/>
      <dgm:t>
        <a:bodyPr/>
        <a:lstStyle/>
        <a:p>
          <a:endParaRPr lang="tr-TR"/>
        </a:p>
      </dgm:t>
    </dgm:pt>
    <dgm:pt modelId="{0A34FDD3-A22E-4B6E-8D32-6EEAB3BC702A}" type="pres">
      <dgm:prSet presAssocID="{BBFD8150-06C3-4705-9B2F-0FE85ABE67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5363094-EC00-455B-8A88-732D5429804C}" type="pres">
      <dgm:prSet presAssocID="{4C94AA2D-2E84-4451-819B-C56817694692}" presName="parentText" presStyleLbl="node1" presStyleIdx="0" presStyleCnt="1" custLinFactY="-200000" custLinFactNeighborX="-9558" custLinFactNeighborY="-22487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5CF6AB-E498-46A1-B2C3-295BEC344813}" type="presOf" srcId="{BBFD8150-06C3-4705-9B2F-0FE85ABE67B4}" destId="{0A34FDD3-A22E-4B6E-8D32-6EEAB3BC702A}" srcOrd="0" destOrd="0" presId="urn:microsoft.com/office/officeart/2005/8/layout/vList2"/>
    <dgm:cxn modelId="{81397AA9-6C25-414C-9ADA-EBEAF732215C}" type="presOf" srcId="{4C94AA2D-2E84-4451-819B-C56817694692}" destId="{85363094-EC00-455B-8A88-732D5429804C}" srcOrd="0" destOrd="0" presId="urn:microsoft.com/office/officeart/2005/8/layout/vList2"/>
    <dgm:cxn modelId="{4002800E-B019-4A78-BCD6-8F241D6B9E1C}" srcId="{BBFD8150-06C3-4705-9B2F-0FE85ABE67B4}" destId="{4C94AA2D-2E84-4451-819B-C56817694692}" srcOrd="0" destOrd="0" parTransId="{BEB5570D-ED1A-4CEC-A4FB-22586EA9D0C1}" sibTransId="{312581DA-57A5-4BA6-9207-A0266161E4A4}"/>
    <dgm:cxn modelId="{BB400523-13B5-44D0-935D-BBE520B5B811}" type="presParOf" srcId="{0A34FDD3-A22E-4B6E-8D32-6EEAB3BC702A}" destId="{85363094-EC00-455B-8A88-732D542980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24084D5-C654-4E53-8C03-305BB44BB2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B4A843E-A16F-425F-94E7-779A1F7E259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dirty="0" smtClean="0"/>
            <a:t>Zorbalara Öneriler </a:t>
          </a:r>
          <a:endParaRPr lang="tr-TR" sz="3600" dirty="0"/>
        </a:p>
      </dgm:t>
    </dgm:pt>
    <dgm:pt modelId="{92C69257-8775-4FA9-B763-7714AF0A8DEB}" type="parTrans" cxnId="{986DB73A-D42E-426B-85AD-479EB4A5AD4B}">
      <dgm:prSet/>
      <dgm:spPr/>
      <dgm:t>
        <a:bodyPr/>
        <a:lstStyle/>
        <a:p>
          <a:endParaRPr lang="tr-TR"/>
        </a:p>
      </dgm:t>
    </dgm:pt>
    <dgm:pt modelId="{AE064AD3-7B7E-41E2-921B-B2FC758F7399}" type="sibTrans" cxnId="{986DB73A-D42E-426B-85AD-479EB4A5AD4B}">
      <dgm:prSet/>
      <dgm:spPr/>
      <dgm:t>
        <a:bodyPr/>
        <a:lstStyle/>
        <a:p>
          <a:endParaRPr lang="tr-TR"/>
        </a:p>
      </dgm:t>
    </dgm:pt>
    <dgm:pt modelId="{67B52C20-8FE0-4643-9A52-50A7DB826110}" type="pres">
      <dgm:prSet presAssocID="{924084D5-C654-4E53-8C03-305BB44BB2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8ACE453-7CFC-4EEF-8027-C84FCE46438D}" type="pres">
      <dgm:prSet presAssocID="{3B4A843E-A16F-425F-94E7-779A1F7E2599}" presName="parentText" presStyleLbl="node1" presStyleIdx="0" presStyleCnt="1" custScaleY="10008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65927F9-6FD2-4BE5-80D5-3BBE1CDF79D5}" type="presOf" srcId="{3B4A843E-A16F-425F-94E7-779A1F7E2599}" destId="{88ACE453-7CFC-4EEF-8027-C84FCE46438D}" srcOrd="0" destOrd="0" presId="urn:microsoft.com/office/officeart/2005/8/layout/vList2"/>
    <dgm:cxn modelId="{01B0AE72-4B80-49B7-BA4F-230AE2CD1186}" type="presOf" srcId="{924084D5-C654-4E53-8C03-305BB44BB267}" destId="{67B52C20-8FE0-4643-9A52-50A7DB826110}" srcOrd="0" destOrd="0" presId="urn:microsoft.com/office/officeart/2005/8/layout/vList2"/>
    <dgm:cxn modelId="{986DB73A-D42E-426B-85AD-479EB4A5AD4B}" srcId="{924084D5-C654-4E53-8C03-305BB44BB267}" destId="{3B4A843E-A16F-425F-94E7-779A1F7E2599}" srcOrd="0" destOrd="0" parTransId="{92C69257-8775-4FA9-B763-7714AF0A8DEB}" sibTransId="{AE064AD3-7B7E-41E2-921B-B2FC758F7399}"/>
    <dgm:cxn modelId="{3A50D960-69F0-415A-BB8B-30DD7C7AA358}" type="presParOf" srcId="{67B52C20-8FE0-4643-9A52-50A7DB826110}" destId="{88ACE453-7CFC-4EEF-8027-C84FCE4643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F688EE6-88B6-480E-AAD5-3921CF0DB6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36D1C29-99F8-44A1-BBE5-44AEC89A862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5400" b="1" dirty="0" smtClean="0">
              <a:solidFill>
                <a:schemeClr val="bg1"/>
              </a:solidFill>
            </a:rPr>
            <a:t>UNUTMAYIN</a:t>
          </a:r>
          <a:endParaRPr lang="tr-TR" sz="5400" b="1" dirty="0">
            <a:solidFill>
              <a:schemeClr val="bg1"/>
            </a:solidFill>
          </a:endParaRPr>
        </a:p>
      </dgm:t>
    </dgm:pt>
    <dgm:pt modelId="{471C4C4E-BFD4-4F87-8B35-8FFB6033FA10}" type="parTrans" cxnId="{7CF969C6-0606-4803-8148-AD8BB5DB5088}">
      <dgm:prSet/>
      <dgm:spPr/>
      <dgm:t>
        <a:bodyPr/>
        <a:lstStyle/>
        <a:p>
          <a:endParaRPr lang="tr-TR"/>
        </a:p>
      </dgm:t>
    </dgm:pt>
    <dgm:pt modelId="{D58BDBC4-3CB1-4DB8-938A-362EDDFB3261}" type="sibTrans" cxnId="{7CF969C6-0606-4803-8148-AD8BB5DB5088}">
      <dgm:prSet/>
      <dgm:spPr/>
      <dgm:t>
        <a:bodyPr/>
        <a:lstStyle/>
        <a:p>
          <a:endParaRPr lang="tr-TR"/>
        </a:p>
      </dgm:t>
    </dgm:pt>
    <dgm:pt modelId="{DEE31A84-B487-4C6A-87DC-BB78CC432632}" type="pres">
      <dgm:prSet presAssocID="{2F688EE6-88B6-480E-AAD5-3921CF0DB6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A6BCEEF-E72A-4E86-9C98-32B9974566EF}" type="pres">
      <dgm:prSet presAssocID="{336D1C29-99F8-44A1-BBE5-44AEC89A86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3A2F09F-80A2-4D0A-8253-F30BF4748A38}" type="presOf" srcId="{2F688EE6-88B6-480E-AAD5-3921CF0DB626}" destId="{DEE31A84-B487-4C6A-87DC-BB78CC432632}" srcOrd="0" destOrd="0" presId="urn:microsoft.com/office/officeart/2005/8/layout/vList2"/>
    <dgm:cxn modelId="{7CF969C6-0606-4803-8148-AD8BB5DB5088}" srcId="{2F688EE6-88B6-480E-AAD5-3921CF0DB626}" destId="{336D1C29-99F8-44A1-BBE5-44AEC89A862C}" srcOrd="0" destOrd="0" parTransId="{471C4C4E-BFD4-4F87-8B35-8FFB6033FA10}" sibTransId="{D58BDBC4-3CB1-4DB8-938A-362EDDFB3261}"/>
    <dgm:cxn modelId="{CF5400F9-74C7-4371-9CBC-CBBE0D1C7DA6}" type="presOf" srcId="{336D1C29-99F8-44A1-BBE5-44AEC89A862C}" destId="{AA6BCEEF-E72A-4E86-9C98-32B9974566EF}" srcOrd="0" destOrd="0" presId="urn:microsoft.com/office/officeart/2005/8/layout/vList2"/>
    <dgm:cxn modelId="{BEF06F32-3AD0-4AC8-97FE-4130619BE14F}" type="presParOf" srcId="{DEE31A84-B487-4C6A-87DC-BB78CC432632}" destId="{AA6BCEEF-E72A-4E86-9C98-32B9974566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CFF631-01D5-4E75-B9A0-359F0CFA91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FE83420-77CB-4CF2-B304-E5158274A76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4400" b="1" dirty="0" smtClean="0">
              <a:solidFill>
                <a:schemeClr val="tx1"/>
              </a:solidFill>
            </a:rPr>
            <a:t>ÖFKENİZE HAKİM OLMAK VE KURALLARA UYMAK KAVGA ETMEKTEN DAHA FAZLA CESARET VE EMEK İSTER.</a:t>
          </a:r>
          <a:endParaRPr lang="tr-TR" sz="4400" b="1" dirty="0">
            <a:solidFill>
              <a:schemeClr val="tx1"/>
            </a:solidFill>
          </a:endParaRPr>
        </a:p>
      </dgm:t>
    </dgm:pt>
    <dgm:pt modelId="{2E2C0020-1614-4FDC-B49B-E9B67E34D65D}" type="parTrans" cxnId="{43F7850A-6464-4E61-80BF-59DCF36AEC78}">
      <dgm:prSet/>
      <dgm:spPr/>
      <dgm:t>
        <a:bodyPr/>
        <a:lstStyle/>
        <a:p>
          <a:endParaRPr lang="tr-TR"/>
        </a:p>
      </dgm:t>
    </dgm:pt>
    <dgm:pt modelId="{7B16C21D-C52B-4EE7-AEFB-144CF657C535}" type="sibTrans" cxnId="{43F7850A-6464-4E61-80BF-59DCF36AEC78}">
      <dgm:prSet/>
      <dgm:spPr/>
      <dgm:t>
        <a:bodyPr/>
        <a:lstStyle/>
        <a:p>
          <a:endParaRPr lang="tr-TR"/>
        </a:p>
      </dgm:t>
    </dgm:pt>
    <dgm:pt modelId="{35FF6545-6910-46C5-B4CF-0CDA27AE5C4D}" type="pres">
      <dgm:prSet presAssocID="{06CFF631-01D5-4E75-B9A0-359F0CFA91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A69195-85FC-408C-A594-FE3DD0C62591}" type="pres">
      <dgm:prSet presAssocID="{0FE83420-77CB-4CF2-B304-E5158274A7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D0F1A2A-5B12-4C00-B41E-F59649AE1E1B}" type="presOf" srcId="{0FE83420-77CB-4CF2-B304-E5158274A768}" destId="{6BA69195-85FC-408C-A594-FE3DD0C62591}" srcOrd="0" destOrd="0" presId="urn:microsoft.com/office/officeart/2005/8/layout/vList2"/>
    <dgm:cxn modelId="{43F7850A-6464-4E61-80BF-59DCF36AEC78}" srcId="{06CFF631-01D5-4E75-B9A0-359F0CFA91E9}" destId="{0FE83420-77CB-4CF2-B304-E5158274A768}" srcOrd="0" destOrd="0" parTransId="{2E2C0020-1614-4FDC-B49B-E9B67E34D65D}" sibTransId="{7B16C21D-C52B-4EE7-AEFB-144CF657C535}"/>
    <dgm:cxn modelId="{71C5FE5B-4FB5-456C-A23A-459A0575AA32}" type="presOf" srcId="{06CFF631-01D5-4E75-B9A0-359F0CFA91E9}" destId="{35FF6545-6910-46C5-B4CF-0CDA27AE5C4D}" srcOrd="0" destOrd="0" presId="urn:microsoft.com/office/officeart/2005/8/layout/vList2"/>
    <dgm:cxn modelId="{D7D6B407-08EC-47C0-BBDD-23C2A6C6A190}" type="presParOf" srcId="{35FF6545-6910-46C5-B4CF-0CDA27AE5C4D}" destId="{6BA69195-85FC-408C-A594-FE3DD0C625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C7F408-AD78-44DF-8CA2-406269318C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D259F7F-EAF9-4F93-B98B-EA449E27175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/>
        </a:solidFill>
      </dgm:spPr>
      <dgm:t>
        <a:bodyPr/>
        <a:lstStyle/>
        <a:p>
          <a:pPr algn="ctr" rtl="0"/>
          <a:r>
            <a:rPr lang="tr-TR" sz="4400" b="1" dirty="0" smtClean="0">
              <a:solidFill>
                <a:schemeClr val="bg1"/>
              </a:solidFill>
            </a:rPr>
            <a:t>ŞİDDET</a:t>
          </a:r>
          <a:endParaRPr lang="tr-TR" sz="4800" dirty="0">
            <a:solidFill>
              <a:schemeClr val="bg1"/>
            </a:solidFill>
          </a:endParaRPr>
        </a:p>
      </dgm:t>
    </dgm:pt>
    <dgm:pt modelId="{AD3EEA3A-9439-4921-86E9-73750DF73F13}" type="parTrans" cxnId="{B9504846-3863-49EA-A390-7D0463BCBA78}">
      <dgm:prSet/>
      <dgm:spPr/>
      <dgm:t>
        <a:bodyPr/>
        <a:lstStyle/>
        <a:p>
          <a:endParaRPr lang="tr-TR"/>
        </a:p>
      </dgm:t>
    </dgm:pt>
    <dgm:pt modelId="{6DF3D005-916A-49A3-A0EE-0FF5922D3CB6}" type="sibTrans" cxnId="{B9504846-3863-49EA-A390-7D0463BCBA78}">
      <dgm:prSet/>
      <dgm:spPr/>
      <dgm:t>
        <a:bodyPr/>
        <a:lstStyle/>
        <a:p>
          <a:endParaRPr lang="tr-TR"/>
        </a:p>
      </dgm:t>
    </dgm:pt>
    <dgm:pt modelId="{04F97ED0-8CDE-4473-AFF7-C1651251B6DD}" type="pres">
      <dgm:prSet presAssocID="{8DC7F408-AD78-44DF-8CA2-406269318C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48825DD-BF31-41B7-8EF4-7C86DB398AC1}" type="pres">
      <dgm:prSet presAssocID="{CD259F7F-EAF9-4F93-B98B-EA449E271759}" presName="parentText" presStyleLbl="node1" presStyleIdx="0" presStyleCnt="1" custLinFactNeighborX="-34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504846-3863-49EA-A390-7D0463BCBA78}" srcId="{8DC7F408-AD78-44DF-8CA2-406269318C89}" destId="{CD259F7F-EAF9-4F93-B98B-EA449E271759}" srcOrd="0" destOrd="0" parTransId="{AD3EEA3A-9439-4921-86E9-73750DF73F13}" sibTransId="{6DF3D005-916A-49A3-A0EE-0FF5922D3CB6}"/>
    <dgm:cxn modelId="{2C1D2B65-AF8D-45DB-A1C5-14904C90B451}" type="presOf" srcId="{8DC7F408-AD78-44DF-8CA2-406269318C89}" destId="{04F97ED0-8CDE-4473-AFF7-C1651251B6DD}" srcOrd="0" destOrd="0" presId="urn:microsoft.com/office/officeart/2005/8/layout/vList2"/>
    <dgm:cxn modelId="{25FE7C39-4648-45DC-918F-84CB970E6D92}" type="presOf" srcId="{CD259F7F-EAF9-4F93-B98B-EA449E271759}" destId="{848825DD-BF31-41B7-8EF4-7C86DB398AC1}" srcOrd="0" destOrd="0" presId="urn:microsoft.com/office/officeart/2005/8/layout/vList2"/>
    <dgm:cxn modelId="{8738D2FD-DBCC-4E01-ADB0-38E46DBF5E5D}" type="presParOf" srcId="{04F97ED0-8CDE-4473-AFF7-C1651251B6DD}" destId="{848825DD-BF31-41B7-8EF4-7C86DB398A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6B3E0-25DF-4B74-A2AE-3CEE8516F4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C994BF5-0D22-449D-8160-1DC86E949CF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2400" b="1" dirty="0" smtClean="0">
              <a:solidFill>
                <a:srgbClr val="FF0000"/>
              </a:solidFill>
            </a:rPr>
            <a:t>Şiddet, </a:t>
          </a:r>
          <a:r>
            <a:rPr lang="tr-TR" sz="2400" b="1" dirty="0" smtClean="0"/>
            <a:t>güç ve baskı uygulayarak insanların bedensel veya ruhsal açıdan zarar görmesine neden olan bireysel veya toplu hareketlerin tümüdür.</a:t>
          </a:r>
          <a:endParaRPr lang="tr-TR" sz="2400" dirty="0">
            <a:solidFill>
              <a:srgbClr val="FF0000"/>
            </a:solidFill>
          </a:endParaRPr>
        </a:p>
      </dgm:t>
    </dgm:pt>
    <dgm:pt modelId="{C543BE05-F04C-4043-94CC-BE767B2B635B}" type="parTrans" cxnId="{98EBC37D-78EF-4348-8C58-4516E2609BDF}">
      <dgm:prSet/>
      <dgm:spPr/>
      <dgm:t>
        <a:bodyPr/>
        <a:lstStyle/>
        <a:p>
          <a:endParaRPr lang="tr-TR"/>
        </a:p>
      </dgm:t>
    </dgm:pt>
    <dgm:pt modelId="{F3EBEB59-0957-40D0-9803-CCF4D1DE3406}" type="sibTrans" cxnId="{98EBC37D-78EF-4348-8C58-4516E2609BDF}">
      <dgm:prSet/>
      <dgm:spPr/>
      <dgm:t>
        <a:bodyPr/>
        <a:lstStyle/>
        <a:p>
          <a:endParaRPr lang="tr-TR"/>
        </a:p>
      </dgm:t>
    </dgm:pt>
    <dgm:pt modelId="{95DDC9A3-C1C2-4937-9A20-88E313BDA559}" type="pres">
      <dgm:prSet presAssocID="{6CD6B3E0-25DF-4B74-A2AE-3CEE8516F4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A94760-C8AB-4667-A6AD-D88BE8986C98}" type="pres">
      <dgm:prSet presAssocID="{5C994BF5-0D22-449D-8160-1DC86E949C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F187247-BA0B-4274-9316-DF667CD751EC}" type="presOf" srcId="{5C994BF5-0D22-449D-8160-1DC86E949CF9}" destId="{D1A94760-C8AB-4667-A6AD-D88BE8986C98}" srcOrd="0" destOrd="0" presId="urn:microsoft.com/office/officeart/2005/8/layout/vList2"/>
    <dgm:cxn modelId="{98EBC37D-78EF-4348-8C58-4516E2609BDF}" srcId="{6CD6B3E0-25DF-4B74-A2AE-3CEE8516F4E7}" destId="{5C994BF5-0D22-449D-8160-1DC86E949CF9}" srcOrd="0" destOrd="0" parTransId="{C543BE05-F04C-4043-94CC-BE767B2B635B}" sibTransId="{F3EBEB59-0957-40D0-9803-CCF4D1DE3406}"/>
    <dgm:cxn modelId="{1C0169F0-F172-4746-96F6-9EAC863D969A}" type="presOf" srcId="{6CD6B3E0-25DF-4B74-A2AE-3CEE8516F4E7}" destId="{95DDC9A3-C1C2-4937-9A20-88E313BDA559}" srcOrd="0" destOrd="0" presId="urn:microsoft.com/office/officeart/2005/8/layout/vList2"/>
    <dgm:cxn modelId="{14039656-9666-443F-8AA2-9C9B1A0D43CF}" type="presParOf" srcId="{95DDC9A3-C1C2-4937-9A20-88E313BDA559}" destId="{D1A94760-C8AB-4667-A6AD-D88BE8986C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298F27-9C39-4100-B00D-3C3921BD0F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11C4873-1725-4808-8F14-95BBA9597A1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4400" b="1" dirty="0" smtClean="0"/>
            <a:t>ZORBALIK</a:t>
          </a:r>
          <a:endParaRPr lang="tr-TR" sz="4800" dirty="0"/>
        </a:p>
      </dgm:t>
    </dgm:pt>
    <dgm:pt modelId="{31CFDCC8-ADF5-486F-A9DF-9CB3F3E20930}" type="parTrans" cxnId="{0A166BD3-20E3-459E-ADC4-5E10C96CB27A}">
      <dgm:prSet/>
      <dgm:spPr/>
      <dgm:t>
        <a:bodyPr/>
        <a:lstStyle/>
        <a:p>
          <a:endParaRPr lang="tr-TR"/>
        </a:p>
      </dgm:t>
    </dgm:pt>
    <dgm:pt modelId="{15D36473-17E6-48C5-A182-DEB3328192C6}" type="sibTrans" cxnId="{0A166BD3-20E3-459E-ADC4-5E10C96CB27A}">
      <dgm:prSet/>
      <dgm:spPr/>
      <dgm:t>
        <a:bodyPr/>
        <a:lstStyle/>
        <a:p>
          <a:endParaRPr lang="tr-TR"/>
        </a:p>
      </dgm:t>
    </dgm:pt>
    <dgm:pt modelId="{102C2649-3B61-4BB3-B250-8846FF27115E}" type="pres">
      <dgm:prSet presAssocID="{7C298F27-9C39-4100-B00D-3C3921BD0F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7D9DDAD-C971-4E6C-A76F-6E6564F32842}" type="pres">
      <dgm:prSet presAssocID="{C11C4873-1725-4808-8F14-95BBA9597A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A166BD3-20E3-459E-ADC4-5E10C96CB27A}" srcId="{7C298F27-9C39-4100-B00D-3C3921BD0F55}" destId="{C11C4873-1725-4808-8F14-95BBA9597A13}" srcOrd="0" destOrd="0" parTransId="{31CFDCC8-ADF5-486F-A9DF-9CB3F3E20930}" sibTransId="{15D36473-17E6-48C5-A182-DEB3328192C6}"/>
    <dgm:cxn modelId="{4B0A44A8-5819-48D0-965A-57EFFF523801}" type="presOf" srcId="{C11C4873-1725-4808-8F14-95BBA9597A13}" destId="{B7D9DDAD-C971-4E6C-A76F-6E6564F32842}" srcOrd="0" destOrd="0" presId="urn:microsoft.com/office/officeart/2005/8/layout/vList2"/>
    <dgm:cxn modelId="{FAF992EB-DAA7-494A-9E1B-1A88A26F2D4F}" type="presOf" srcId="{7C298F27-9C39-4100-B00D-3C3921BD0F55}" destId="{102C2649-3B61-4BB3-B250-8846FF27115E}" srcOrd="0" destOrd="0" presId="urn:microsoft.com/office/officeart/2005/8/layout/vList2"/>
    <dgm:cxn modelId="{E444C7D7-26CA-4025-887B-8D86ED1226F0}" type="presParOf" srcId="{102C2649-3B61-4BB3-B250-8846FF27115E}" destId="{B7D9DDAD-C971-4E6C-A76F-6E6564F328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89F5EF-65EA-4797-866F-F9232A2431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E8326D5-EDDC-4D7A-866D-427E614D110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2800" dirty="0" smtClean="0">
              <a:solidFill>
                <a:srgbClr val="FF0000"/>
              </a:solidFill>
            </a:rPr>
            <a:t>Zorbalık</a:t>
          </a:r>
          <a:r>
            <a:rPr lang="tr-TR" sz="2800" dirty="0" smtClean="0"/>
            <a:t>, güç eşitliğinin olmadığı, süreklilik gösteren zarar verici veya rahatsız edici saldırgan davranışları tanımlamak üzere kullanılır. </a:t>
          </a:r>
          <a:endParaRPr lang="tr-TR" sz="2800" dirty="0"/>
        </a:p>
      </dgm:t>
    </dgm:pt>
    <dgm:pt modelId="{5489F29D-36FE-4578-9B34-E601EA39A308}" type="parTrans" cxnId="{86649C90-F469-4B96-BD6C-A2948133488F}">
      <dgm:prSet/>
      <dgm:spPr/>
      <dgm:t>
        <a:bodyPr/>
        <a:lstStyle/>
        <a:p>
          <a:endParaRPr lang="tr-TR"/>
        </a:p>
      </dgm:t>
    </dgm:pt>
    <dgm:pt modelId="{ED90C38A-BC68-42CC-AFB4-F9DAB394041D}" type="sibTrans" cxnId="{86649C90-F469-4B96-BD6C-A2948133488F}">
      <dgm:prSet/>
      <dgm:spPr/>
      <dgm:t>
        <a:bodyPr/>
        <a:lstStyle/>
        <a:p>
          <a:endParaRPr lang="tr-TR"/>
        </a:p>
      </dgm:t>
    </dgm:pt>
    <dgm:pt modelId="{2C5934BB-CCA1-47C5-A146-1D493D773D36}" type="pres">
      <dgm:prSet presAssocID="{3B89F5EF-65EA-4797-866F-F9232A2431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7926605-7FFD-4248-ADE8-C021D6F98FEF}" type="pres">
      <dgm:prSet presAssocID="{FE8326D5-EDDC-4D7A-866D-427E614D1104}" presName="parentText" presStyleLbl="node1" presStyleIdx="0" presStyleCnt="1" custLinFactNeighborX="384" custLinFactNeighborY="-206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2455EB5-83F8-475E-BCC6-2C8A2B0A41AD}" type="presOf" srcId="{3B89F5EF-65EA-4797-866F-F9232A243145}" destId="{2C5934BB-CCA1-47C5-A146-1D493D773D36}" srcOrd="0" destOrd="0" presId="urn:microsoft.com/office/officeart/2005/8/layout/vList2"/>
    <dgm:cxn modelId="{BE187A82-7BDE-4D3F-87FB-14986232B2D5}" type="presOf" srcId="{FE8326D5-EDDC-4D7A-866D-427E614D1104}" destId="{17926605-7FFD-4248-ADE8-C021D6F98FEF}" srcOrd="0" destOrd="0" presId="urn:microsoft.com/office/officeart/2005/8/layout/vList2"/>
    <dgm:cxn modelId="{86649C90-F469-4B96-BD6C-A2948133488F}" srcId="{3B89F5EF-65EA-4797-866F-F9232A243145}" destId="{FE8326D5-EDDC-4D7A-866D-427E614D1104}" srcOrd="0" destOrd="0" parTransId="{5489F29D-36FE-4578-9B34-E601EA39A308}" sibTransId="{ED90C38A-BC68-42CC-AFB4-F9DAB394041D}"/>
    <dgm:cxn modelId="{16BBE8B4-9342-46C3-AA04-3366436E631F}" type="presParOf" srcId="{2C5934BB-CCA1-47C5-A146-1D493D773D36}" destId="{17926605-7FFD-4248-ADE8-C021D6F98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9B1533-1172-4554-B3C7-7F63AB0058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8A8557F-1EB8-4C0A-9F50-FDFEFCC478B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GB" sz="3600" b="1" dirty="0" err="1" smtClean="0"/>
            <a:t>Akran</a:t>
          </a:r>
          <a:r>
            <a:rPr lang="en-GB" sz="3600" b="1" dirty="0" smtClean="0"/>
            <a:t> Zorbalığı </a:t>
          </a:r>
          <a:endParaRPr lang="tr-TR" sz="3600" dirty="0"/>
        </a:p>
      </dgm:t>
    </dgm:pt>
    <dgm:pt modelId="{F71DFEEC-D062-4ACA-9F10-8DA6547583A4}" type="parTrans" cxnId="{0D187A93-6F9B-4765-B36C-F5FC1F888222}">
      <dgm:prSet/>
      <dgm:spPr/>
      <dgm:t>
        <a:bodyPr/>
        <a:lstStyle/>
        <a:p>
          <a:endParaRPr lang="tr-TR"/>
        </a:p>
      </dgm:t>
    </dgm:pt>
    <dgm:pt modelId="{4B3A5DBF-6615-42F3-AA99-216191D28DEE}" type="sibTrans" cxnId="{0D187A93-6F9B-4765-B36C-F5FC1F888222}">
      <dgm:prSet/>
      <dgm:spPr/>
      <dgm:t>
        <a:bodyPr/>
        <a:lstStyle/>
        <a:p>
          <a:endParaRPr lang="tr-TR"/>
        </a:p>
      </dgm:t>
    </dgm:pt>
    <dgm:pt modelId="{F11D5A23-AA81-4486-808D-193278D68C22}" type="pres">
      <dgm:prSet presAssocID="{E29B1533-1172-4554-B3C7-7F63AB0058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FD9F07A-FA6E-4A74-B84E-A51168495181}" type="pres">
      <dgm:prSet presAssocID="{78A8557F-1EB8-4C0A-9F50-FDFEFCC478B2}" presName="parentText" presStyleLbl="node1" presStyleIdx="0" presStyleCnt="1" custScaleY="174989" custLinFactNeighborY="-930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D187A93-6F9B-4765-B36C-F5FC1F888222}" srcId="{E29B1533-1172-4554-B3C7-7F63AB0058E6}" destId="{78A8557F-1EB8-4C0A-9F50-FDFEFCC478B2}" srcOrd="0" destOrd="0" parTransId="{F71DFEEC-D062-4ACA-9F10-8DA6547583A4}" sibTransId="{4B3A5DBF-6615-42F3-AA99-216191D28DEE}"/>
    <dgm:cxn modelId="{64943DB6-ACF8-455F-8083-14AB0359F47D}" type="presOf" srcId="{E29B1533-1172-4554-B3C7-7F63AB0058E6}" destId="{F11D5A23-AA81-4486-808D-193278D68C22}" srcOrd="0" destOrd="0" presId="urn:microsoft.com/office/officeart/2005/8/layout/vList2"/>
    <dgm:cxn modelId="{8A38F5C4-E6CE-44CE-B5C2-B3352CDCF3AA}" type="presOf" srcId="{78A8557F-1EB8-4C0A-9F50-FDFEFCC478B2}" destId="{8FD9F07A-FA6E-4A74-B84E-A51168495181}" srcOrd="0" destOrd="0" presId="urn:microsoft.com/office/officeart/2005/8/layout/vList2"/>
    <dgm:cxn modelId="{A841E028-B94E-4ED5-B1C7-099B959DA34C}" type="presParOf" srcId="{F11D5A23-AA81-4486-808D-193278D68C22}" destId="{8FD9F07A-FA6E-4A74-B84E-A511684951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65FC20-1235-41E5-A8C2-AF7C30DA41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A780771-9400-4812-BE61-38C48C6643E0}" type="pres">
      <dgm:prSet presAssocID="{9565FC20-1235-41E5-A8C2-AF7C30DA41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2B0A1AC7-2671-47E8-BDAD-78363486C78F}" type="presOf" srcId="{9565FC20-1235-41E5-A8C2-AF7C30DA41CE}" destId="{EA780771-9400-4812-BE61-38C48C6643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3347AE-B7A7-4E57-A983-2E57EA78FB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100E7A4-57C6-4CF8-8B1F-6A92CEFDE2A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i="0" dirty="0" smtClean="0"/>
            <a:t>1- Fiziksel Zorbalık/Şiddet</a:t>
          </a:r>
          <a:endParaRPr lang="tr-TR" sz="3600" i="0" dirty="0"/>
        </a:p>
      </dgm:t>
    </dgm:pt>
    <dgm:pt modelId="{0994A1C1-F24C-4393-B01E-6ED986E8BC78}" type="parTrans" cxnId="{90BAC239-4B2B-4CF5-9D6C-41E841ABAC6F}">
      <dgm:prSet/>
      <dgm:spPr/>
      <dgm:t>
        <a:bodyPr/>
        <a:lstStyle/>
        <a:p>
          <a:endParaRPr lang="tr-TR"/>
        </a:p>
      </dgm:t>
    </dgm:pt>
    <dgm:pt modelId="{F929E65A-E812-4C90-BC58-D8701CADE340}" type="sibTrans" cxnId="{90BAC239-4B2B-4CF5-9D6C-41E841ABAC6F}">
      <dgm:prSet/>
      <dgm:spPr/>
      <dgm:t>
        <a:bodyPr/>
        <a:lstStyle/>
        <a:p>
          <a:endParaRPr lang="tr-TR"/>
        </a:p>
      </dgm:t>
    </dgm:pt>
    <dgm:pt modelId="{677E1A66-61C0-44A9-BD1A-A352C1D14974}" type="pres">
      <dgm:prSet presAssocID="{983347AE-B7A7-4E57-A983-2E57EA78FB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061E707-B167-4814-80FA-EA4E25805DFB}" type="pres">
      <dgm:prSet presAssocID="{D100E7A4-57C6-4CF8-8B1F-6A92CEFDE2A2}" presName="parentText" presStyleLbl="node1" presStyleIdx="0" presStyleCnt="1" custLinFactY="-89555" custLinFactNeighborX="554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0BAC239-4B2B-4CF5-9D6C-41E841ABAC6F}" srcId="{983347AE-B7A7-4E57-A983-2E57EA78FB41}" destId="{D100E7A4-57C6-4CF8-8B1F-6A92CEFDE2A2}" srcOrd="0" destOrd="0" parTransId="{0994A1C1-F24C-4393-B01E-6ED986E8BC78}" sibTransId="{F929E65A-E812-4C90-BC58-D8701CADE340}"/>
    <dgm:cxn modelId="{9DDDE8E5-702F-469F-896A-1BF923F2F8AA}" type="presOf" srcId="{D100E7A4-57C6-4CF8-8B1F-6A92CEFDE2A2}" destId="{C061E707-B167-4814-80FA-EA4E25805DFB}" srcOrd="0" destOrd="0" presId="urn:microsoft.com/office/officeart/2005/8/layout/vList2"/>
    <dgm:cxn modelId="{9870DA51-2352-4D07-83B6-E7515DBFDAAC}" type="presOf" srcId="{983347AE-B7A7-4E57-A983-2E57EA78FB41}" destId="{677E1A66-61C0-44A9-BD1A-A352C1D14974}" srcOrd="0" destOrd="0" presId="urn:microsoft.com/office/officeart/2005/8/layout/vList2"/>
    <dgm:cxn modelId="{7EA82EA1-23F6-4325-820D-05973A994389}" type="presParOf" srcId="{677E1A66-61C0-44A9-BD1A-A352C1D14974}" destId="{C061E707-B167-4814-80FA-EA4E25805D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27645B-205F-4F9D-8A70-2615AAA589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8A9F803-A618-4348-A516-D0AA6FC1A69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dirty="0" smtClean="0"/>
            <a:t>2- Sözel Zorbalık/Şiddet</a:t>
          </a:r>
          <a:endParaRPr lang="tr-TR" sz="3600" dirty="0"/>
        </a:p>
      </dgm:t>
    </dgm:pt>
    <dgm:pt modelId="{F719EDC7-18E6-4709-9437-21F8440CE164}" type="parTrans" cxnId="{59E49118-56FC-47E8-8C4B-65A1C881C9DD}">
      <dgm:prSet/>
      <dgm:spPr/>
      <dgm:t>
        <a:bodyPr/>
        <a:lstStyle/>
        <a:p>
          <a:endParaRPr lang="tr-TR"/>
        </a:p>
      </dgm:t>
    </dgm:pt>
    <dgm:pt modelId="{8BAB7E11-1539-445D-89A8-93A663FA8F91}" type="sibTrans" cxnId="{59E49118-56FC-47E8-8C4B-65A1C881C9DD}">
      <dgm:prSet/>
      <dgm:spPr/>
      <dgm:t>
        <a:bodyPr/>
        <a:lstStyle/>
        <a:p>
          <a:endParaRPr lang="tr-TR"/>
        </a:p>
      </dgm:t>
    </dgm:pt>
    <dgm:pt modelId="{25E3DDBA-50C4-472D-9EC9-7002319BCA14}" type="pres">
      <dgm:prSet presAssocID="{6927645B-205F-4F9D-8A70-2615AAA589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7C0A317-B09F-494C-8DB5-F01A3D347064}" type="pres">
      <dgm:prSet presAssocID="{B8A9F803-A618-4348-A516-D0AA6FC1A69F}" presName="parentText" presStyleLbl="node1" presStyleIdx="0" presStyleCnt="1" custScaleY="175920" custLinFactNeighborX="-7667" custLinFactNeighborY="197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E49118-56FC-47E8-8C4B-65A1C881C9DD}" srcId="{6927645B-205F-4F9D-8A70-2615AAA58938}" destId="{B8A9F803-A618-4348-A516-D0AA6FC1A69F}" srcOrd="0" destOrd="0" parTransId="{F719EDC7-18E6-4709-9437-21F8440CE164}" sibTransId="{8BAB7E11-1539-445D-89A8-93A663FA8F91}"/>
    <dgm:cxn modelId="{DAB51D91-5557-4DBA-8160-9B18877AD768}" type="presOf" srcId="{B8A9F803-A618-4348-A516-D0AA6FC1A69F}" destId="{87C0A317-B09F-494C-8DB5-F01A3D347064}" srcOrd="0" destOrd="0" presId="urn:microsoft.com/office/officeart/2005/8/layout/vList2"/>
    <dgm:cxn modelId="{E281C1E9-E576-477F-86AD-15E64BE10215}" type="presOf" srcId="{6927645B-205F-4F9D-8A70-2615AAA58938}" destId="{25E3DDBA-50C4-472D-9EC9-7002319BCA14}" srcOrd="0" destOrd="0" presId="urn:microsoft.com/office/officeart/2005/8/layout/vList2"/>
    <dgm:cxn modelId="{2AAFD22D-C1AC-4627-AC1A-EC59E30E4BF8}" type="presParOf" srcId="{25E3DDBA-50C4-472D-9EC9-7002319BCA14}" destId="{87C0A317-B09F-494C-8DB5-F01A3D3470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F7E42F-6405-44FD-87E3-941A6E988FB7}">
      <dsp:nvSpPr>
        <dsp:cNvPr id="0" name=""/>
        <dsp:cNvSpPr/>
      </dsp:nvSpPr>
      <dsp:spPr>
        <a:xfrm>
          <a:off x="0" y="242314"/>
          <a:ext cx="9144000" cy="1170000"/>
        </a:xfrm>
        <a:prstGeom prst="roundRect">
          <a:avLst/>
        </a:prstGeom>
        <a:solidFill>
          <a:schemeClr val="accent1"/>
        </a:soli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b="1" kern="1200" dirty="0" smtClean="0">
              <a:solidFill>
                <a:schemeClr val="bg1"/>
              </a:solidFill>
            </a:rPr>
            <a:t>ŞİDDET VE AKRAN ZORBALIĞI</a:t>
          </a:r>
          <a:endParaRPr lang="tr-TR" sz="5000" b="1" kern="1200" dirty="0">
            <a:solidFill>
              <a:schemeClr val="bg1"/>
            </a:solidFill>
          </a:endParaRPr>
        </a:p>
      </dsp:txBody>
      <dsp:txXfrm>
        <a:off x="0" y="242314"/>
        <a:ext cx="9144000" cy="11700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1089D7-1D11-432A-AD3C-BB02EA037DC2}">
      <dsp:nvSpPr>
        <dsp:cNvPr id="0" name=""/>
        <dsp:cNvSpPr/>
      </dsp:nvSpPr>
      <dsp:spPr>
        <a:xfrm>
          <a:off x="0" y="280188"/>
          <a:ext cx="8835656" cy="385919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Şiddetin-Zorbalığın En Sık Yaşandığı Yerler: </a:t>
          </a:r>
          <a:endParaRPr lang="tr-TR" sz="3600" b="1" kern="1200" dirty="0"/>
        </a:p>
      </dsp:txBody>
      <dsp:txXfrm>
        <a:off x="0" y="280188"/>
        <a:ext cx="8835656" cy="38591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4F8CE6-EABE-4520-830D-09763F90AE6A}">
      <dsp:nvSpPr>
        <dsp:cNvPr id="0" name=""/>
        <dsp:cNvSpPr/>
      </dsp:nvSpPr>
      <dsp:spPr>
        <a:xfrm>
          <a:off x="0" y="255"/>
          <a:ext cx="10998958" cy="777410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Şiddete-Zorbalığa Maruz Kalanların Hissettikleri</a:t>
          </a:r>
          <a:endParaRPr lang="tr-TR" sz="3600" kern="1200" dirty="0"/>
        </a:p>
      </dsp:txBody>
      <dsp:txXfrm>
        <a:off x="0" y="255"/>
        <a:ext cx="10998958" cy="77741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8825DD-BF31-41B7-8EF4-7C86DB398AC1}">
      <dsp:nvSpPr>
        <dsp:cNvPr id="0" name=""/>
        <dsp:cNvSpPr/>
      </dsp:nvSpPr>
      <dsp:spPr>
        <a:xfrm>
          <a:off x="0" y="184"/>
          <a:ext cx="3501189" cy="837555"/>
        </a:xfrm>
        <a:prstGeom prst="roundRect">
          <a:avLst/>
        </a:prstGeom>
        <a:solidFill>
          <a:schemeClr val="accent1"/>
        </a:soli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>
              <a:solidFill>
                <a:schemeClr val="bg1"/>
              </a:solidFill>
            </a:rPr>
            <a:t>ŞİDDET</a:t>
          </a:r>
          <a:endParaRPr lang="tr-TR" sz="4800" kern="1200" dirty="0">
            <a:solidFill>
              <a:schemeClr val="bg1"/>
            </a:solidFill>
          </a:endParaRPr>
        </a:p>
      </dsp:txBody>
      <dsp:txXfrm>
        <a:off x="0" y="184"/>
        <a:ext cx="3501189" cy="8375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A94760-C8AB-4667-A6AD-D88BE8986C98}">
      <dsp:nvSpPr>
        <dsp:cNvPr id="0" name=""/>
        <dsp:cNvSpPr/>
      </dsp:nvSpPr>
      <dsp:spPr>
        <a:xfrm>
          <a:off x="0" y="886875"/>
          <a:ext cx="3688764" cy="2737800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</a:rPr>
            <a:t>Şiddet, </a:t>
          </a:r>
          <a:r>
            <a:rPr lang="tr-TR" sz="2400" b="1" kern="1200" dirty="0" smtClean="0"/>
            <a:t>güç ve baskı uygulayarak insanların bedensel veya ruhsal açıdan zarar görmesine neden olan bireysel veya toplu hareketlerin tümüdür.</a:t>
          </a:r>
          <a:endParaRPr lang="tr-TR" sz="2400" kern="1200" dirty="0">
            <a:solidFill>
              <a:srgbClr val="FF0000"/>
            </a:solidFill>
          </a:endParaRPr>
        </a:p>
      </dsp:txBody>
      <dsp:txXfrm>
        <a:off x="0" y="886875"/>
        <a:ext cx="3688764" cy="2737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D9DDAD-C971-4E6C-A76F-6E6564F32842}">
      <dsp:nvSpPr>
        <dsp:cNvPr id="0" name=""/>
        <dsp:cNvSpPr/>
      </dsp:nvSpPr>
      <dsp:spPr>
        <a:xfrm>
          <a:off x="0" y="111"/>
          <a:ext cx="3507474" cy="831522"/>
        </a:xfrm>
        <a:prstGeom prst="round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/>
            <a:t>ZORBALIK</a:t>
          </a:r>
          <a:endParaRPr lang="tr-TR" sz="4800" kern="1200" dirty="0"/>
        </a:p>
      </dsp:txBody>
      <dsp:txXfrm>
        <a:off x="0" y="111"/>
        <a:ext cx="3507474" cy="83152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926605-7FFD-4248-ADE8-C021D6F98FEF}">
      <dsp:nvSpPr>
        <dsp:cNvPr id="0" name=""/>
        <dsp:cNvSpPr/>
      </dsp:nvSpPr>
      <dsp:spPr>
        <a:xfrm>
          <a:off x="0" y="0"/>
          <a:ext cx="5539852" cy="2319525"/>
        </a:xfrm>
        <a:prstGeom prst="roundRec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rgbClr val="FF0000"/>
              </a:solidFill>
            </a:rPr>
            <a:t>Zorbalık</a:t>
          </a:r>
          <a:r>
            <a:rPr lang="tr-TR" sz="2800" kern="1200" dirty="0" smtClean="0"/>
            <a:t>, güç eşitliğinin olmadığı, süreklilik gösteren zarar verici veya rahatsız edici saldırgan davranışları tanımlamak üzere kullanılır. </a:t>
          </a:r>
          <a:endParaRPr lang="tr-TR" sz="2800" kern="1200" dirty="0"/>
        </a:p>
      </dsp:txBody>
      <dsp:txXfrm>
        <a:off x="0" y="0"/>
        <a:ext cx="5539852" cy="23195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D9F07A-FA6E-4A74-B84E-A51168495181}">
      <dsp:nvSpPr>
        <dsp:cNvPr id="0" name=""/>
        <dsp:cNvSpPr/>
      </dsp:nvSpPr>
      <dsp:spPr>
        <a:xfrm>
          <a:off x="0" y="0"/>
          <a:ext cx="3597442" cy="674972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err="1" smtClean="0"/>
            <a:t>Akran</a:t>
          </a:r>
          <a:r>
            <a:rPr lang="en-GB" sz="3600" b="1" kern="1200" dirty="0" smtClean="0"/>
            <a:t> Zorbalığı </a:t>
          </a:r>
          <a:endParaRPr lang="tr-TR" sz="3600" kern="1200" dirty="0"/>
        </a:p>
      </dsp:txBody>
      <dsp:txXfrm>
        <a:off x="0" y="0"/>
        <a:ext cx="3597442" cy="67497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61E707-B167-4814-80FA-EA4E25805DFB}">
      <dsp:nvSpPr>
        <dsp:cNvPr id="0" name=""/>
        <dsp:cNvSpPr/>
      </dsp:nvSpPr>
      <dsp:spPr>
        <a:xfrm>
          <a:off x="0" y="0"/>
          <a:ext cx="5964072" cy="670076"/>
        </a:xfrm>
        <a:prstGeom prst="roundRect">
          <a:avLst/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i="0" kern="1200" dirty="0" smtClean="0"/>
            <a:t>1- Fiziksel Zorbalık/Şiddet</a:t>
          </a:r>
          <a:endParaRPr lang="tr-TR" sz="3600" i="0" kern="1200" dirty="0"/>
        </a:p>
      </dsp:txBody>
      <dsp:txXfrm>
        <a:off x="0" y="0"/>
        <a:ext cx="5964072" cy="67007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C0A317-B09F-494C-8DB5-F01A3D347064}">
      <dsp:nvSpPr>
        <dsp:cNvPr id="0" name=""/>
        <dsp:cNvSpPr/>
      </dsp:nvSpPr>
      <dsp:spPr>
        <a:xfrm>
          <a:off x="0" y="107504"/>
          <a:ext cx="6100011" cy="678563"/>
        </a:xfrm>
        <a:prstGeom prst="roundRect">
          <a:avLst/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2- Sözel Zorbalık/Şiddet</a:t>
          </a:r>
          <a:endParaRPr lang="tr-TR" sz="3600" kern="1200" dirty="0"/>
        </a:p>
      </dsp:txBody>
      <dsp:txXfrm>
        <a:off x="0" y="107504"/>
        <a:ext cx="6100011" cy="678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520BF-8E9E-4990-ADBA-DFD661C9390A}" type="datetimeFigureOut">
              <a:rPr lang="tr-TR" smtClean="0"/>
              <a:pPr/>
              <a:t>12.12.2019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FAA00-4386-4F0F-8EB1-091C334339F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067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94FB993D-9292-4478-A3AD-2567465ED6B7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6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39182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91F9558B-F2A5-49F4-B8B2-51A466865A20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22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19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94977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839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6609A6-C5D1-4DE7-8C04-DE4F05298A07}" type="slidenum">
              <a:rPr lang="tr-TR" altLang="tr-TR"/>
              <a:pPr eaLnBrk="1" hangingPunct="1"/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61348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849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7471EB-63D1-4FED-B92E-E80297A79F3C}" type="slidenum">
              <a:rPr lang="tr-TR" altLang="tr-TR"/>
              <a:pPr eaLnBrk="1" hangingPunct="1"/>
              <a:t>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34711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FAA00-4386-4F0F-8EB1-091C334339FC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566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05BEA0E7-35D0-4A37-8E64-EFA8DE9C9774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17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37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15769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88B3A239-A6FB-47FA-8D55-982D18CDCBBB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18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584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018879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73846165-6833-4165-9000-1B3B99F86C94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19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78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14544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5707AA80-7C27-482C-BF7A-EBCA3562E67E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20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994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83433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91F9558B-F2A5-49F4-B8B2-51A466865A20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21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19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17718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5A84-8D78-496D-B51A-57955B762AB2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12.12.2019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541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DA2-9EE9-4DB6-B8AC-59D4A839116A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12.12.2019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38070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1AC1-D497-4229-87BB-9DAD34B05E41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12.12.2019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85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FFD4E15-A3D4-4BDE-BACB-FDE8F8A40D1F}" type="datetime1">
              <a:rPr lang="tr-TR" altLang="tr-TR"/>
              <a:pPr/>
              <a:t>12.12.2019</a:t>
            </a:fld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tr-TR"/>
              <a:t>Mersin Rehberlik ve Araştırma Merkezi 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A2851A4-94DD-468B-B368-8B36540F368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199734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123D-A83F-449D-A5A4-ED5BFEB82776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12.12.2019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70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DA2-9EE9-4DB6-B8AC-59D4A839116A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12.12.2019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09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CA7C-A1CA-42D5-B1BC-F94F15D573F7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12.12.2019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24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32DB9-A883-4C25-B7E9-3A8D990CA9F5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12.12.2019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323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5428-1511-4567-88F1-9A0C83B65A50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12.12.2019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1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F809-9940-4FE4-981F-DF5768688D99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12.12.2019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8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DA2-9EE9-4DB6-B8AC-59D4A839116A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12.12.2019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6164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DA2-9EE9-4DB6-B8AC-59D4A839116A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12.12.2019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48083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75B50DA2-9EE9-4DB6-B8AC-59D4A839116A}" type="datetime1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12.12.2019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71766878-3199-4EAB-94E7-2D6D11070E14}" type="slidenum">
              <a:rPr lang="tr-T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‹#›</a:t>
            </a:fld>
            <a:endParaRPr lang="tr-T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07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20.jpeg"/><Relationship Id="rId7" Type="http://schemas.openxmlformats.org/officeDocument/2006/relationships/diagramData" Target="../diagrams/data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microsoft.com/office/2007/relationships/diagramDrawing" Target="../diagrams/drawing11.xml"/><Relationship Id="rId5" Type="http://schemas.openxmlformats.org/officeDocument/2006/relationships/hyperlink" Target="http://images.google.com.tr/imgres?imgurl=http://www.analitikpsikoloji.com/mynet_resimlerim/depresyon.gif&amp;imgrefurl=http://www.analitikpsikoloji.com/ek/&amp;h=145&amp;w=150&amp;sz=16&amp;tbnid=cltr5_qVElbyfM:&amp;tbnh=87&amp;tbnw=90&amp;hl=tr&amp;start=6&amp;prev=/images?q=su%C3%A7luluk&amp;svnum=10&amp;hl=tr&amp;lr=" TargetMode="External"/><Relationship Id="rId10" Type="http://schemas.openxmlformats.org/officeDocument/2006/relationships/diagramColors" Target="../diagrams/colors11.xml"/><Relationship Id="rId4" Type="http://schemas.openxmlformats.org/officeDocument/2006/relationships/image" Target="../media/image21.jpeg"/><Relationship Id="rId9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34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C:\Users\Rehberlik Servisi 1\Desktop\bann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842868"/>
          </a:xfrm>
          <a:prstGeom prst="rect">
            <a:avLst/>
          </a:prstGeom>
          <a:noFill/>
        </p:spPr>
      </p:pic>
      <p:pic>
        <p:nvPicPr>
          <p:cNvPr id="6" name="Picture 3" descr="C:\Users\Rehberlik Servisi 1\Desktop\bann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5106571"/>
            <a:ext cx="12192000" cy="1751428"/>
          </a:xfrm>
          <a:prstGeom prst="rect">
            <a:avLst/>
          </a:prstGeom>
          <a:noFill/>
        </p:spPr>
      </p:pic>
      <p:sp>
        <p:nvSpPr>
          <p:cNvPr id="7" name="Yuvarlatılmış Dikdörtgen 3"/>
          <p:cNvSpPr/>
          <p:nvPr/>
        </p:nvSpPr>
        <p:spPr>
          <a:xfrm>
            <a:off x="717452" y="1927274"/>
            <a:ext cx="10789920" cy="2883877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i="1" dirty="0" smtClean="0"/>
              <a:t>OKULDA ŞİDDET </a:t>
            </a:r>
            <a:br>
              <a:rPr lang="tr-TR" sz="3600" b="1" i="1" dirty="0" smtClean="0"/>
            </a:br>
            <a:r>
              <a:rPr lang="tr-TR" sz="3600" b="1" i="1" dirty="0" smtClean="0"/>
              <a:t>VE AKRAN ZORBALIĞI </a:t>
            </a:r>
          </a:p>
          <a:p>
            <a:pPr algn="ctr"/>
            <a:r>
              <a:rPr lang="tr-TR" sz="3600" b="1" i="1" dirty="0" smtClean="0"/>
              <a:t> Öğrenci Semineri</a:t>
            </a:r>
          </a:p>
          <a:p>
            <a:pPr algn="ctr"/>
            <a:r>
              <a:rPr lang="tr-TR" sz="3600" b="1" i="1" dirty="0" smtClean="0"/>
              <a:t>Ersoy Ortaokulu Rehberlik Servisi</a:t>
            </a:r>
          </a:p>
        </p:txBody>
      </p:sp>
      <p:pic>
        <p:nvPicPr>
          <p:cNvPr id="9" name="Picture 2" descr="C:\Users\Rehberlik Servisi 1\Desktop\m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402" y="2402082"/>
            <a:ext cx="1929555" cy="19166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 cstate="print"/>
          <a:srcRect t="1369" b="1"/>
          <a:stretch/>
        </p:blipFill>
        <p:spPr>
          <a:xfrm>
            <a:off x="7653609" y="1672047"/>
            <a:ext cx="3733504" cy="3910149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2707105" y="232508"/>
            <a:ext cx="6460958" cy="778146"/>
            <a:chOff x="0" y="60181"/>
            <a:chExt cx="7042244" cy="889170"/>
          </a:xfrm>
        </p:grpSpPr>
        <p:sp>
          <p:nvSpPr>
            <p:cNvPr id="6" name="Yuvarlatılmış Dikdörtgen 5"/>
            <p:cNvSpPr/>
            <p:nvPr/>
          </p:nvSpPr>
          <p:spPr>
            <a:xfrm>
              <a:off x="0" y="60181"/>
              <a:ext cx="7042244" cy="8891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43406" y="103587"/>
              <a:ext cx="6955432" cy="802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dirty="0" smtClean="0"/>
                <a:t>3-</a:t>
              </a:r>
              <a:r>
                <a:rPr lang="tr-TR" sz="3600" b="1" kern="1200" dirty="0" smtClean="0"/>
                <a:t>Duygusal Zorbalık/Şiddet</a:t>
              </a:r>
              <a:endParaRPr lang="tr-TR" sz="3600" kern="1200" dirty="0"/>
            </a:p>
          </p:txBody>
        </p:sp>
      </p:grp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0514" y="1865395"/>
            <a:ext cx="5765139" cy="377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84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0876" y="1924494"/>
            <a:ext cx="5784112" cy="39127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800" dirty="0" smtClean="0"/>
              <a:t>Okulun </a:t>
            </a:r>
            <a:r>
              <a:rPr lang="tr-TR" sz="2800" dirty="0"/>
              <a:t>içindeki zorbalığın, okula geliş gidiş sırasındaki zorbalıktan çok daha sık olduğunu, okuldaki “</a:t>
            </a:r>
            <a:r>
              <a:rPr lang="tr-TR" sz="2800" dirty="0">
                <a:solidFill>
                  <a:srgbClr val="FF0000"/>
                </a:solidFill>
              </a:rPr>
              <a:t>oyun bahçesinin</a:t>
            </a:r>
            <a:r>
              <a:rPr lang="tr-TR" sz="2800" dirty="0"/>
              <a:t>” en tipik yer olduğunu, bunu “</a:t>
            </a:r>
            <a:r>
              <a:rPr lang="tr-TR" sz="2800" dirty="0">
                <a:solidFill>
                  <a:srgbClr val="FF0000"/>
                </a:solidFill>
              </a:rPr>
              <a:t>koridorlar</a:t>
            </a:r>
            <a:r>
              <a:rPr lang="tr-TR" sz="2800" dirty="0"/>
              <a:t>”, “</a:t>
            </a:r>
            <a:r>
              <a:rPr lang="tr-TR" sz="2800" dirty="0">
                <a:solidFill>
                  <a:srgbClr val="FF0000"/>
                </a:solidFill>
              </a:rPr>
              <a:t>sınıfın içi</a:t>
            </a:r>
            <a:r>
              <a:rPr lang="tr-TR" sz="2800" dirty="0"/>
              <a:t>”, “</a:t>
            </a:r>
            <a:r>
              <a:rPr lang="tr-TR" sz="2800" dirty="0">
                <a:solidFill>
                  <a:srgbClr val="FF0000"/>
                </a:solidFill>
              </a:rPr>
              <a:t>kantin</a:t>
            </a:r>
            <a:r>
              <a:rPr lang="tr-TR" sz="2800" dirty="0"/>
              <a:t> ve </a:t>
            </a:r>
            <a:r>
              <a:rPr lang="tr-TR" sz="2800" dirty="0" smtClean="0">
                <a:solidFill>
                  <a:srgbClr val="FF0000"/>
                </a:solidFill>
              </a:rPr>
              <a:t>tuvaletler</a:t>
            </a:r>
            <a:endParaRPr lang="tr-TR" sz="2800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xmlns="" val="2082743400"/>
              </p:ext>
            </p:extLst>
          </p:nvPr>
        </p:nvGraphicFramePr>
        <p:xfrm>
          <a:off x="2158409" y="276448"/>
          <a:ext cx="8835656" cy="94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8188" y="2216889"/>
            <a:ext cx="4991985" cy="33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107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B771-E418-4F4A-B7EC-5F7B1BE5ED12}" type="slidenum">
              <a:rPr lang="tr-TR" altLang="tr-TR"/>
              <a:pPr/>
              <a:t>12</a:t>
            </a:fld>
            <a:endParaRPr lang="tr-TR" altLang="tr-TR" dirty="0"/>
          </a:p>
        </p:txBody>
      </p:sp>
      <p:pic>
        <p:nvPicPr>
          <p:cNvPr id="36868" name="Picture 4" descr="2113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795" y="1270793"/>
            <a:ext cx="2146300" cy="2376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horro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7662" y="1270793"/>
            <a:ext cx="3099548" cy="24282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depresyon_bunalim_st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152" y="3647280"/>
            <a:ext cx="2793306" cy="27933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depresy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7662" y="4221164"/>
            <a:ext cx="2800185" cy="2435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2763029616"/>
              </p:ext>
            </p:extLst>
          </p:nvPr>
        </p:nvGraphicFramePr>
        <p:xfrm>
          <a:off x="354843" y="218365"/>
          <a:ext cx="10998958" cy="777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354023" y="1196975"/>
            <a:ext cx="2715074" cy="5459414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Şok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Korku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Panik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Öfke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Kızgınlık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Endişe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Yetersizlik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Suçluluk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Üzüntü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Acı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 smtClean="0">
                <a:solidFill>
                  <a:srgbClr val="FF0000"/>
                </a:solidFill>
                <a:latin typeface="+mn-lt"/>
              </a:rPr>
              <a:t>Pişmanlık</a:t>
            </a:r>
            <a:endParaRPr lang="tr-TR" altLang="tr-TR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6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evbaymur.com/images/alev-baymur/hay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177" y="1791333"/>
            <a:ext cx="4186368" cy="3233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268014" y="5227246"/>
            <a:ext cx="11359309" cy="12996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b="1" kern="1200" dirty="0" err="1" smtClean="0"/>
              <a:t>Beden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diliniz</a:t>
            </a:r>
            <a:r>
              <a:rPr lang="en-GB" sz="2600" b="1" kern="1200" dirty="0" smtClean="0"/>
              <a:t> önemlidir. </a:t>
            </a:r>
            <a:r>
              <a:rPr lang="en-GB" sz="2600" b="1" kern="1200" dirty="0" err="1" smtClean="0"/>
              <a:t>Ürkek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ve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çekingen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tavırlarla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gezerseniz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daha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fazla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dikkat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çekersiniz</a:t>
            </a:r>
            <a:r>
              <a:rPr lang="en-GB" sz="2600" b="1" kern="1200" dirty="0" smtClean="0"/>
              <a:t>. </a:t>
            </a:r>
            <a:r>
              <a:rPr lang="en-GB" sz="2600" b="1" kern="1200" dirty="0" err="1" smtClean="0"/>
              <a:t>Özgüvenli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bir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tavırla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durursanız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sizinle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daha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az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uğraşırlar</a:t>
            </a:r>
            <a:r>
              <a:rPr lang="en-GB" sz="2600" b="1" kern="1200" dirty="0" smtClean="0"/>
              <a:t>.</a:t>
            </a:r>
            <a:endParaRPr lang="tr-TR" sz="2600" kern="1200" dirty="0"/>
          </a:p>
        </p:txBody>
      </p:sp>
      <p:sp>
        <p:nvSpPr>
          <p:cNvPr id="7" name="Akış Çizelgesi: Sıralı Erişimli Depolama 6"/>
          <p:cNvSpPr/>
          <p:nvPr/>
        </p:nvSpPr>
        <p:spPr>
          <a:xfrm>
            <a:off x="1261242" y="141890"/>
            <a:ext cx="8718146" cy="1649443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3200" b="1" dirty="0"/>
              <a:t>Zorbaca Davranışlara Maruz Kalanlar(Mağdur) İçin Stratejiler </a:t>
            </a:r>
            <a:endParaRPr lang="tr-TR" sz="3200" dirty="0"/>
          </a:p>
        </p:txBody>
      </p:sp>
      <p:sp>
        <p:nvSpPr>
          <p:cNvPr id="8" name="Gözyaşı Damlası 7"/>
          <p:cNvSpPr/>
          <p:nvPr/>
        </p:nvSpPr>
        <p:spPr>
          <a:xfrm>
            <a:off x="5155324" y="2383559"/>
            <a:ext cx="6117020" cy="2409158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Yüksek sesle </a:t>
            </a:r>
            <a:endParaRPr lang="tr-TR" sz="2800" dirty="0" smtClean="0"/>
          </a:p>
          <a:p>
            <a:pPr algn="ctr"/>
            <a:r>
              <a:rPr lang="tr-TR" sz="4800" b="1" dirty="0" smtClean="0">
                <a:solidFill>
                  <a:srgbClr val="FF0000"/>
                </a:solidFill>
              </a:rPr>
              <a:t>((Hayır)) </a:t>
            </a:r>
          </a:p>
          <a:p>
            <a:pPr algn="ctr"/>
            <a:r>
              <a:rPr lang="tr-TR" sz="2800" dirty="0" smtClean="0"/>
              <a:t>diyerek </a:t>
            </a:r>
            <a:r>
              <a:rPr lang="tr-TR" sz="2800" dirty="0"/>
              <a:t>zorbayı durdurun.</a:t>
            </a:r>
          </a:p>
        </p:txBody>
      </p:sp>
    </p:spTree>
    <p:extLst>
      <p:ext uri="{BB962C8B-B14F-4D97-AF65-F5344CB8AC3E}">
        <p14:creationId xmlns:p14="http://schemas.microsoft.com/office/powerpoint/2010/main" xmlns="" val="287284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ohadiyorumm.com/wp-content/uploads/2013/08/%C3%87okta-umrumda-san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042" y="1040524"/>
            <a:ext cx="4788191" cy="4828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özyaşı Damlası 1"/>
          <p:cNvSpPr/>
          <p:nvPr/>
        </p:nvSpPr>
        <p:spPr>
          <a:xfrm>
            <a:off x="189186" y="2112579"/>
            <a:ext cx="6258911" cy="3200400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Söylediklerini, yaptıklarını </a:t>
            </a:r>
            <a:r>
              <a:rPr lang="tr-TR" sz="4400" b="1" dirty="0">
                <a:solidFill>
                  <a:srgbClr val="FF0000"/>
                </a:solidFill>
              </a:rPr>
              <a:t>umursamayın</a:t>
            </a:r>
            <a:r>
              <a:rPr lang="tr-TR" sz="3200" b="1" dirty="0"/>
              <a:t> </a:t>
            </a:r>
          </a:p>
          <a:p>
            <a:pPr algn="ctr"/>
            <a:r>
              <a:rPr lang="tr-TR" sz="3200" dirty="0"/>
              <a:t>kendinizi başka şeylerle meşgul edin.</a:t>
            </a:r>
          </a:p>
        </p:txBody>
      </p:sp>
    </p:spTree>
    <p:extLst>
      <p:ext uri="{BB962C8B-B14F-4D97-AF65-F5344CB8AC3E}">
        <p14:creationId xmlns:p14="http://schemas.microsoft.com/office/powerpoint/2010/main" xmlns="" val="281993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murunhaberi.com/wp-content/uploads/2015/01/turkiye-de-rehber-ogretmen-atamasi-rehber-ogretmenler-ise-yariyor-mu-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099" y="1484679"/>
            <a:ext cx="4995387" cy="374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özyaşı Damlası 2"/>
          <p:cNvSpPr/>
          <p:nvPr/>
        </p:nvSpPr>
        <p:spPr>
          <a:xfrm>
            <a:off x="6432331" y="425669"/>
            <a:ext cx="5447500" cy="261707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>
                <a:solidFill>
                  <a:srgbClr val="FF0000"/>
                </a:solidFill>
              </a:rPr>
              <a:t>Şidete maruz kaldığın ortamı terk et.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5" name="Akış Çizelgesi: Sıralı Erişimli Depolama 4"/>
          <p:cNvSpPr/>
          <p:nvPr/>
        </p:nvSpPr>
        <p:spPr>
          <a:xfrm>
            <a:off x="6117022" y="3815255"/>
            <a:ext cx="5762810" cy="2743200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Güvendiğin bir yetişkine </a:t>
            </a:r>
            <a:r>
              <a:rPr lang="tr-TR" sz="2800" b="1" dirty="0">
                <a:solidFill>
                  <a:srgbClr val="FF0000"/>
                </a:solidFill>
              </a:rPr>
              <a:t>(Anne-Baba, Öğretmen …) </a:t>
            </a:r>
            <a:r>
              <a:rPr lang="tr-TR" sz="2400" dirty="0"/>
              <a:t>haber ver, yardım iste… </a:t>
            </a:r>
          </a:p>
        </p:txBody>
      </p:sp>
    </p:spTree>
    <p:extLst>
      <p:ext uri="{BB962C8B-B14F-4D97-AF65-F5344CB8AC3E}">
        <p14:creationId xmlns:p14="http://schemas.microsoft.com/office/powerpoint/2010/main" xmlns="" val="390891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zmirsinav.com.tr/UserFiles/imag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0443" y="583324"/>
            <a:ext cx="3959102" cy="5997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Gözyaşı Damlası 2"/>
          <p:cNvSpPr/>
          <p:nvPr/>
        </p:nvSpPr>
        <p:spPr>
          <a:xfrm>
            <a:off x="331076" y="583324"/>
            <a:ext cx="5912070" cy="2632842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400" b="1" dirty="0" err="1">
                <a:solidFill>
                  <a:srgbClr val="002060"/>
                </a:solidFill>
              </a:rPr>
              <a:t>Olayları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gizleyerek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zorbalara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yardımcı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olmayın</a:t>
            </a:r>
            <a:r>
              <a:rPr lang="en-GB" sz="2400" b="1" dirty="0">
                <a:solidFill>
                  <a:srgbClr val="002060"/>
                </a:solidFill>
              </a:rPr>
              <a:t>. </a:t>
            </a:r>
            <a:r>
              <a:rPr lang="en-GB" sz="2400" b="1" dirty="0" err="1">
                <a:solidFill>
                  <a:srgbClr val="002060"/>
                </a:solidFill>
              </a:rPr>
              <a:t>Çünkü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gizlilik</a:t>
            </a:r>
            <a:r>
              <a:rPr lang="en-GB" sz="2400" b="1" dirty="0">
                <a:solidFill>
                  <a:srgbClr val="002060"/>
                </a:solidFill>
              </a:rPr>
              <a:t>, </a:t>
            </a:r>
            <a:r>
              <a:rPr lang="en-GB" sz="2400" b="1" dirty="0" err="1">
                <a:solidFill>
                  <a:srgbClr val="002060"/>
                </a:solidFill>
              </a:rPr>
              <a:t>zorbaların</a:t>
            </a:r>
            <a:r>
              <a:rPr lang="en-GB" sz="2400" b="1" dirty="0">
                <a:solidFill>
                  <a:srgbClr val="002060"/>
                </a:solidFill>
              </a:rPr>
              <a:t> en </a:t>
            </a:r>
            <a:r>
              <a:rPr lang="en-GB" sz="2400" b="1" dirty="0" err="1">
                <a:solidFill>
                  <a:srgbClr val="002060"/>
                </a:solidFill>
              </a:rPr>
              <a:t>güçlü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silahıdır</a:t>
            </a:r>
            <a:r>
              <a:rPr lang="tr-TR" sz="2400" b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Sağ Ok 3"/>
          <p:cNvSpPr/>
          <p:nvPr/>
        </p:nvSpPr>
        <p:spPr>
          <a:xfrm>
            <a:off x="441435" y="3058511"/>
            <a:ext cx="7329008" cy="338958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Psikolojik Danışmanı </a:t>
            </a:r>
            <a:r>
              <a:rPr lang="tr-TR" sz="2800" b="1" dirty="0">
                <a:solidFill>
                  <a:srgbClr val="FF0000"/>
                </a:solidFill>
              </a:rPr>
              <a:t>(Rehber Öğretmeni) </a:t>
            </a:r>
            <a:r>
              <a:rPr lang="tr-TR" sz="2800" b="1" dirty="0"/>
              <a:t>Yardım </a:t>
            </a:r>
            <a:r>
              <a:rPr lang="tr-TR" sz="2800" b="1" dirty="0" smtClean="0"/>
              <a:t>Alın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1751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keciorenmentalaritmetik.net/wp-content/uploads/2013/10/menta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5518" y="1874638"/>
            <a:ext cx="4020206" cy="454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Çift Dalga 5"/>
          <p:cNvSpPr/>
          <p:nvPr/>
        </p:nvSpPr>
        <p:spPr>
          <a:xfrm>
            <a:off x="409904" y="204952"/>
            <a:ext cx="11209282" cy="1418897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4000" b="1">
                <a:solidFill>
                  <a:srgbClr val="FF0000"/>
                </a:solidFill>
              </a:rPr>
              <a:t>Zorbalığa Uğrayanların Y</a:t>
            </a:r>
            <a:r>
              <a:rPr lang="en-GB" sz="4000" b="1">
                <a:solidFill>
                  <a:srgbClr val="FF0000"/>
                </a:solidFill>
              </a:rPr>
              <a:t>anlış </a:t>
            </a:r>
            <a:r>
              <a:rPr lang="tr-TR" sz="4000" b="1">
                <a:solidFill>
                  <a:srgbClr val="FF0000"/>
                </a:solidFill>
              </a:rPr>
              <a:t>İ</a:t>
            </a:r>
            <a:r>
              <a:rPr lang="en-GB" sz="4000" b="1">
                <a:solidFill>
                  <a:srgbClr val="FF0000"/>
                </a:solidFill>
              </a:rPr>
              <a:t>nançlar</a:t>
            </a:r>
            <a:r>
              <a:rPr lang="tr-TR" sz="4000" b="1">
                <a:solidFill>
                  <a:srgbClr val="FF0000"/>
                </a:solidFill>
              </a:rPr>
              <a:t>ı</a:t>
            </a:r>
            <a:endParaRPr lang="tr-T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205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224339" y="4679951"/>
            <a:ext cx="179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" name="Akış Çizelgesi: Sayfa Dışı Bağlayıcısı 2"/>
          <p:cNvSpPr/>
          <p:nvPr/>
        </p:nvSpPr>
        <p:spPr>
          <a:xfrm>
            <a:off x="409083" y="206480"/>
            <a:ext cx="11446586" cy="1813035"/>
          </a:xfrm>
          <a:prstGeom prst="flowChartOffpageConnector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3600" b="1" dirty="0">
                <a:solidFill>
                  <a:srgbClr val="FF0000"/>
                </a:solidFill>
              </a:rPr>
              <a:t> </a:t>
            </a:r>
            <a:r>
              <a:rPr lang="en-GB" altLang="tr-TR" sz="3600" b="1" dirty="0">
                <a:solidFill>
                  <a:schemeClr val="bg1"/>
                </a:solidFill>
              </a:rPr>
              <a:t>1. </a:t>
            </a:r>
            <a:r>
              <a:rPr lang="en-GB" altLang="tr-TR" sz="3600" b="1" dirty="0" err="1">
                <a:solidFill>
                  <a:schemeClr val="bg1"/>
                </a:solidFill>
              </a:rPr>
              <a:t>Zorbalıktan</a:t>
            </a:r>
            <a:r>
              <a:rPr lang="en-GB" altLang="tr-TR" sz="3600" b="1" dirty="0">
                <a:solidFill>
                  <a:schemeClr val="bg1"/>
                </a:solidFill>
              </a:rPr>
              <a:t> </a:t>
            </a:r>
            <a:r>
              <a:rPr lang="en-GB" altLang="tr-TR" sz="3600" b="1" dirty="0" err="1">
                <a:solidFill>
                  <a:schemeClr val="bg1"/>
                </a:solidFill>
              </a:rPr>
              <a:t>yalnızca</a:t>
            </a:r>
            <a:r>
              <a:rPr lang="en-GB" altLang="tr-TR" sz="3600" b="1" dirty="0">
                <a:solidFill>
                  <a:schemeClr val="bg1"/>
                </a:solidFill>
              </a:rPr>
              <a:t> “</a:t>
            </a:r>
            <a:r>
              <a:rPr lang="en-GB" altLang="tr-TR" sz="3600" b="1" dirty="0" err="1">
                <a:solidFill>
                  <a:schemeClr val="bg1"/>
                </a:solidFill>
              </a:rPr>
              <a:t>hanım</a:t>
            </a:r>
            <a:r>
              <a:rPr lang="en-GB" altLang="tr-TR" sz="3600" b="1" dirty="0">
                <a:solidFill>
                  <a:schemeClr val="bg1"/>
                </a:solidFill>
              </a:rPr>
              <a:t> </a:t>
            </a:r>
            <a:r>
              <a:rPr lang="en-GB" altLang="tr-TR" sz="3600" b="1" dirty="0" err="1">
                <a:solidFill>
                  <a:schemeClr val="bg1"/>
                </a:solidFill>
              </a:rPr>
              <a:t>evlatları</a:t>
            </a:r>
            <a:r>
              <a:rPr lang="en-GB" altLang="tr-TR" sz="3600" b="1" dirty="0">
                <a:solidFill>
                  <a:schemeClr val="bg1"/>
                </a:solidFill>
              </a:rPr>
              <a:t>” </a:t>
            </a:r>
            <a:r>
              <a:rPr lang="en-GB" altLang="tr-TR" sz="3600" b="1" dirty="0" err="1">
                <a:solidFill>
                  <a:schemeClr val="bg1"/>
                </a:solidFill>
              </a:rPr>
              <a:t>yakınır</a:t>
            </a:r>
            <a:r>
              <a:rPr lang="en-GB" altLang="tr-TR" sz="3600" b="1" dirty="0">
                <a:solidFill>
                  <a:schemeClr val="bg1"/>
                </a:solidFill>
              </a:rPr>
              <a:t>.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4" name="Bulut Belirtme Çizgisi 3"/>
          <p:cNvSpPr/>
          <p:nvPr/>
        </p:nvSpPr>
        <p:spPr>
          <a:xfrm>
            <a:off x="141890" y="2016819"/>
            <a:ext cx="12050110" cy="4102141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Clr>
                <a:srgbClr val="E5E5FF"/>
              </a:buClr>
            </a:pPr>
            <a:r>
              <a:rPr lang="en-GB" altLang="tr-TR" sz="2400" b="1" u="sng" dirty="0" err="1">
                <a:solidFill>
                  <a:srgbClr val="002060"/>
                </a:solidFill>
              </a:rPr>
              <a:t>Doğrusu</a:t>
            </a:r>
            <a:r>
              <a:rPr lang="en-GB" altLang="tr-TR" sz="2400" b="1" u="sng" dirty="0">
                <a:solidFill>
                  <a:srgbClr val="002060"/>
                </a:solidFill>
              </a:rPr>
              <a:t>: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tr-TR" altLang="tr-TR" sz="2400" b="1" dirty="0">
                <a:solidFill>
                  <a:srgbClr val="002060"/>
                </a:solidFill>
              </a:rPr>
              <a:t>  </a:t>
            </a:r>
          </a:p>
          <a:p>
            <a:pPr algn="ctr">
              <a:lnSpc>
                <a:spcPct val="100000"/>
              </a:lnSpc>
              <a:buClr>
                <a:srgbClr val="E5E5FF"/>
              </a:buClr>
            </a:pPr>
            <a:r>
              <a:rPr lang="tr-TR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 smtClean="0">
                <a:solidFill>
                  <a:srgbClr val="002060"/>
                </a:solidFill>
              </a:rPr>
              <a:t>Sizlerin</a:t>
            </a:r>
            <a:r>
              <a:rPr lang="en-GB" altLang="tr-TR" sz="2400" b="1" dirty="0" smtClean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zorbalıktan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şikayet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etmeniz</a:t>
            </a:r>
            <a:r>
              <a:rPr lang="en-GB" altLang="tr-TR" sz="2400" b="1" dirty="0">
                <a:solidFill>
                  <a:srgbClr val="002060"/>
                </a:solidFill>
              </a:rPr>
              <a:t> “</a:t>
            </a:r>
            <a:r>
              <a:rPr lang="en-GB" altLang="tr-TR" sz="2400" b="1" dirty="0" err="1">
                <a:solidFill>
                  <a:srgbClr val="002060"/>
                </a:solidFill>
              </a:rPr>
              <a:t>hanım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evladı</a:t>
            </a:r>
            <a:r>
              <a:rPr lang="en-GB" altLang="tr-TR" sz="2400" b="1" dirty="0">
                <a:solidFill>
                  <a:srgbClr val="002060"/>
                </a:solidFill>
              </a:rPr>
              <a:t>” </a:t>
            </a:r>
            <a:r>
              <a:rPr lang="en-GB" altLang="tr-TR" sz="2400" b="1" dirty="0" err="1">
                <a:solidFill>
                  <a:srgbClr val="002060"/>
                </a:solidFill>
              </a:rPr>
              <a:t>olduğunuz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anlamına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gelmez</a:t>
            </a:r>
            <a:r>
              <a:rPr lang="en-GB" altLang="tr-TR" sz="2400" b="1" dirty="0">
                <a:solidFill>
                  <a:srgbClr val="002060"/>
                </a:solidFill>
              </a:rPr>
              <a:t>. </a:t>
            </a:r>
            <a:r>
              <a:rPr lang="en-GB" altLang="tr-TR" sz="2400" b="1" dirty="0" err="1">
                <a:solidFill>
                  <a:srgbClr val="002060"/>
                </a:solidFill>
              </a:rPr>
              <a:t>Zorbalık</a:t>
            </a:r>
            <a:r>
              <a:rPr lang="en-GB" altLang="tr-TR" sz="2400" b="1" dirty="0">
                <a:solidFill>
                  <a:srgbClr val="002060"/>
                </a:solidFill>
              </a:rPr>
              <a:t>, </a:t>
            </a:r>
            <a:r>
              <a:rPr lang="en-GB" altLang="tr-TR" sz="2400" b="1" dirty="0" err="1">
                <a:solidFill>
                  <a:srgbClr val="002060"/>
                </a:solidFill>
              </a:rPr>
              <a:t>zalimlik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ve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haksızlık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yapmak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demektir</a:t>
            </a:r>
            <a:r>
              <a:rPr lang="en-GB" altLang="tr-TR" sz="2400" b="1" dirty="0">
                <a:solidFill>
                  <a:srgbClr val="002060"/>
                </a:solidFill>
              </a:rPr>
              <a:t>. </a:t>
            </a:r>
            <a:r>
              <a:rPr lang="en-GB" altLang="tr-TR" sz="2400" b="1" dirty="0" err="1">
                <a:solidFill>
                  <a:srgbClr val="002060"/>
                </a:solidFill>
              </a:rPr>
              <a:t>Sizler</a:t>
            </a:r>
            <a:r>
              <a:rPr lang="en-GB" altLang="tr-TR" sz="2400" b="1" dirty="0">
                <a:solidFill>
                  <a:srgbClr val="002060"/>
                </a:solidFill>
              </a:rPr>
              <a:t>, </a:t>
            </a:r>
            <a:r>
              <a:rPr lang="en-GB" altLang="tr-TR" sz="2400" b="1" dirty="0" err="1">
                <a:solidFill>
                  <a:srgbClr val="002060"/>
                </a:solidFill>
              </a:rPr>
              <a:t>zorbalığın</a:t>
            </a:r>
            <a:r>
              <a:rPr lang="tr-TR" altLang="tr-TR" sz="2400" b="1" dirty="0">
                <a:solidFill>
                  <a:srgbClr val="002060"/>
                </a:solidFill>
              </a:rPr>
              <a:t> o</a:t>
            </a:r>
            <a:r>
              <a:rPr lang="en-GB" altLang="tr-TR" sz="2400" b="1" dirty="0" err="1">
                <a:solidFill>
                  <a:srgbClr val="002060"/>
                </a:solidFill>
              </a:rPr>
              <a:t>kulda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hiçbir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şekilde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kabul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edilemez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olduğunu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ve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zorbalığa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maruz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kaldığınızda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şikayetinizi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dile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getirmelisiniz</a:t>
            </a:r>
            <a:r>
              <a:rPr lang="en-GB" altLang="tr-TR" sz="2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97011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224339" y="4679951"/>
            <a:ext cx="179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" name="Akış Çizelgesi: Sayfa Dışı Bağlayıcısı 7"/>
          <p:cNvSpPr/>
          <p:nvPr/>
        </p:nvSpPr>
        <p:spPr>
          <a:xfrm>
            <a:off x="409083" y="206480"/>
            <a:ext cx="11446586" cy="1813035"/>
          </a:xfrm>
          <a:prstGeom prst="flowChartOffpageConnector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3600" b="1" dirty="0">
                <a:solidFill>
                  <a:srgbClr val="FF0000"/>
                </a:solidFill>
              </a:rPr>
              <a:t> </a:t>
            </a:r>
            <a:r>
              <a:rPr lang="en-GB" altLang="tr-TR" sz="3600" b="1" dirty="0">
                <a:solidFill>
                  <a:schemeClr val="bg1"/>
                </a:solidFill>
              </a:rPr>
              <a:t>2. </a:t>
            </a:r>
            <a:r>
              <a:rPr lang="en-GB" altLang="tr-TR" sz="3600" b="1" dirty="0" err="1">
                <a:solidFill>
                  <a:schemeClr val="bg1"/>
                </a:solidFill>
              </a:rPr>
              <a:t>Zorbayı</a:t>
            </a:r>
            <a:r>
              <a:rPr lang="en-GB" altLang="tr-TR" sz="3600" b="1" dirty="0">
                <a:solidFill>
                  <a:schemeClr val="bg1"/>
                </a:solidFill>
              </a:rPr>
              <a:t> </a:t>
            </a:r>
            <a:r>
              <a:rPr lang="en-GB" altLang="tr-TR" sz="3600" b="1" dirty="0" err="1">
                <a:solidFill>
                  <a:schemeClr val="bg1"/>
                </a:solidFill>
              </a:rPr>
              <a:t>ele</a:t>
            </a:r>
            <a:r>
              <a:rPr lang="en-GB" altLang="tr-TR" sz="3600" b="1" dirty="0">
                <a:solidFill>
                  <a:schemeClr val="bg1"/>
                </a:solidFill>
              </a:rPr>
              <a:t> </a:t>
            </a:r>
            <a:r>
              <a:rPr lang="en-GB" altLang="tr-TR" sz="3600" b="1" dirty="0" err="1">
                <a:solidFill>
                  <a:schemeClr val="bg1"/>
                </a:solidFill>
              </a:rPr>
              <a:t>vermek</a:t>
            </a:r>
            <a:r>
              <a:rPr lang="en-GB" altLang="tr-TR" sz="3600" b="1" dirty="0">
                <a:solidFill>
                  <a:schemeClr val="bg1"/>
                </a:solidFill>
              </a:rPr>
              <a:t> “</a:t>
            </a:r>
            <a:r>
              <a:rPr lang="en-GB" altLang="tr-TR" sz="3600" b="1" dirty="0" err="1">
                <a:solidFill>
                  <a:schemeClr val="bg1"/>
                </a:solidFill>
              </a:rPr>
              <a:t>ispiyonculuk</a:t>
            </a:r>
            <a:r>
              <a:rPr lang="en-GB" altLang="tr-TR" sz="3600" b="1" dirty="0">
                <a:solidFill>
                  <a:schemeClr val="bg1"/>
                </a:solidFill>
              </a:rPr>
              <a:t>” </a:t>
            </a:r>
            <a:r>
              <a:rPr lang="en-GB" altLang="tr-TR" sz="3600" b="1" dirty="0" err="1">
                <a:solidFill>
                  <a:schemeClr val="bg1"/>
                </a:solidFill>
              </a:rPr>
              <a:t>tur.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3" name="Köşeleri Yuvarlanmış Dikdörtgen Belirtme Çizgisi 2"/>
          <p:cNvSpPr/>
          <p:nvPr/>
        </p:nvSpPr>
        <p:spPr>
          <a:xfrm>
            <a:off x="375216" y="2336800"/>
            <a:ext cx="11446586" cy="3492866"/>
          </a:xfrm>
          <a:prstGeom prst="wedgeRoundRectCallout">
            <a:avLst>
              <a:gd name="adj1" fmla="val -19945"/>
              <a:gd name="adj2" fmla="val 6056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E5E5FF"/>
              </a:buClr>
            </a:pPr>
            <a:r>
              <a:rPr lang="tr-TR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Doğrusu</a:t>
            </a:r>
            <a:r>
              <a:rPr lang="en-GB" altLang="tr-TR" sz="2800" b="1" dirty="0">
                <a:solidFill>
                  <a:schemeClr val="tx1"/>
                </a:solidFill>
              </a:rPr>
              <a:t>: </a:t>
            </a:r>
            <a:endParaRPr lang="tr-TR" altLang="tr-TR" sz="2800" b="1" dirty="0">
              <a:solidFill>
                <a:schemeClr val="tx1"/>
              </a:solidFill>
            </a:endParaRPr>
          </a:p>
          <a:p>
            <a:pPr algn="ctr">
              <a:buClr>
                <a:srgbClr val="E5E5FF"/>
              </a:buClr>
            </a:pPr>
            <a:r>
              <a:rPr lang="en-GB" altLang="tr-TR" sz="2800" b="1" dirty="0" err="1" smtClean="0">
                <a:solidFill>
                  <a:schemeClr val="tx1"/>
                </a:solidFill>
              </a:rPr>
              <a:t>Zorbayı</a:t>
            </a:r>
            <a:r>
              <a:rPr lang="en-GB" altLang="tr-TR" sz="2800" b="1" dirty="0" smtClean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ele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vermek</a:t>
            </a:r>
            <a:r>
              <a:rPr lang="en-GB" altLang="tr-TR" sz="2800" b="1" dirty="0">
                <a:solidFill>
                  <a:schemeClr val="tx1"/>
                </a:solidFill>
              </a:rPr>
              <a:t> “</a:t>
            </a:r>
            <a:r>
              <a:rPr lang="en-GB" altLang="tr-TR" sz="2800" b="1" dirty="0" err="1">
                <a:solidFill>
                  <a:schemeClr val="tx1"/>
                </a:solidFill>
              </a:rPr>
              <a:t>ispiyonculuk</a:t>
            </a:r>
            <a:r>
              <a:rPr lang="en-GB" altLang="tr-TR" sz="2800" b="1" dirty="0">
                <a:solidFill>
                  <a:schemeClr val="tx1"/>
                </a:solidFill>
              </a:rPr>
              <a:t>” </a:t>
            </a:r>
            <a:r>
              <a:rPr lang="en-GB" altLang="tr-TR" sz="2800" b="1" dirty="0" err="1">
                <a:solidFill>
                  <a:schemeClr val="tx1"/>
                </a:solidFill>
              </a:rPr>
              <a:t>değil</a:t>
            </a:r>
            <a:r>
              <a:rPr lang="en-GB" altLang="tr-TR" sz="2800" b="1" dirty="0">
                <a:solidFill>
                  <a:schemeClr val="tx1"/>
                </a:solidFill>
              </a:rPr>
              <a:t>, </a:t>
            </a:r>
            <a:r>
              <a:rPr lang="en-GB" altLang="tr-TR" sz="2800" b="1" dirty="0" err="1">
                <a:solidFill>
                  <a:schemeClr val="tx1"/>
                </a:solidFill>
              </a:rPr>
              <a:t>bildirmek</a:t>
            </a:r>
            <a:r>
              <a:rPr lang="tr-TR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demektir</a:t>
            </a:r>
            <a:r>
              <a:rPr lang="en-GB" altLang="tr-TR" sz="2800" b="1" dirty="0">
                <a:solidFill>
                  <a:schemeClr val="tx1"/>
                </a:solidFill>
              </a:rPr>
              <a:t>. </a:t>
            </a:r>
            <a:r>
              <a:rPr lang="en-GB" altLang="tr-TR" sz="2800" b="1" dirty="0" err="1">
                <a:solidFill>
                  <a:schemeClr val="tx1"/>
                </a:solidFill>
              </a:rPr>
              <a:t>Suçluya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veya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bir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başkasına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yardım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etmek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için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suçluyu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yetkililere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bildiririz</a:t>
            </a:r>
            <a:r>
              <a:rPr lang="en-GB" altLang="tr-TR" sz="2800" b="1" dirty="0">
                <a:solidFill>
                  <a:schemeClr val="tx1"/>
                </a:solidFill>
              </a:rPr>
              <a:t>. </a:t>
            </a:r>
            <a:r>
              <a:rPr lang="en-GB" altLang="tr-TR" sz="2800" b="1" dirty="0" err="1">
                <a:solidFill>
                  <a:schemeClr val="tx1"/>
                </a:solidFill>
              </a:rPr>
              <a:t>Halbuki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birisini</a:t>
            </a:r>
            <a:r>
              <a:rPr lang="en-GB" altLang="tr-TR" sz="2800" b="1" dirty="0">
                <a:solidFill>
                  <a:schemeClr val="tx1"/>
                </a:solidFill>
              </a:rPr>
              <a:t> “</a:t>
            </a:r>
            <a:r>
              <a:rPr lang="en-GB" altLang="tr-TR" sz="2800" b="1" dirty="0" err="1">
                <a:solidFill>
                  <a:schemeClr val="tx1"/>
                </a:solidFill>
              </a:rPr>
              <a:t>ispiyonlamakta</a:t>
            </a:r>
            <a:r>
              <a:rPr lang="en-GB" altLang="tr-TR" sz="2800" b="1" dirty="0">
                <a:solidFill>
                  <a:schemeClr val="tx1"/>
                </a:solidFill>
              </a:rPr>
              <a:t>” </a:t>
            </a:r>
            <a:r>
              <a:rPr lang="en-GB" altLang="tr-TR" sz="2800" b="1" dirty="0" err="1">
                <a:solidFill>
                  <a:schemeClr val="tx1"/>
                </a:solidFill>
              </a:rPr>
              <a:t>amaç</a:t>
            </a:r>
            <a:r>
              <a:rPr lang="en-GB" altLang="tr-TR" sz="2800" b="1" dirty="0">
                <a:solidFill>
                  <a:schemeClr val="tx1"/>
                </a:solidFill>
              </a:rPr>
              <a:t>, </a:t>
            </a:r>
            <a:r>
              <a:rPr lang="en-GB" altLang="tr-TR" sz="2800" b="1" dirty="0" err="1">
                <a:solidFill>
                  <a:schemeClr val="tx1"/>
                </a:solidFill>
              </a:rPr>
              <a:t>onun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başını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derde</a:t>
            </a:r>
            <a:r>
              <a:rPr lang="en-GB" altLang="tr-TR" sz="2800" b="1" dirty="0">
                <a:solidFill>
                  <a:schemeClr val="tx1"/>
                </a:solidFill>
              </a:rPr>
              <a:t> </a:t>
            </a:r>
            <a:r>
              <a:rPr lang="en-GB" altLang="tr-TR" sz="2800" b="1" dirty="0" err="1">
                <a:solidFill>
                  <a:schemeClr val="tx1"/>
                </a:solidFill>
              </a:rPr>
              <a:t>sokmaktır</a:t>
            </a:r>
            <a:r>
              <a:rPr lang="en-GB" altLang="tr-TR" sz="2800" b="1" dirty="0">
                <a:solidFill>
                  <a:schemeClr val="tx1"/>
                </a:solidFill>
              </a:rPr>
              <a:t>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344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1574085011"/>
              </p:ext>
            </p:extLst>
          </p:nvPr>
        </p:nvGraphicFramePr>
        <p:xfrm>
          <a:off x="1454331" y="68237"/>
          <a:ext cx="9144000" cy="165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4" name="Picture 6" descr="http://www.dagmedya.net/wp-content/uploads/2012/11/%C5%9Fiddete-s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5538" y="2101755"/>
            <a:ext cx="3698334" cy="41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artidergisi.com/wp-content/uploads/2012/01/akranzorbaligi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7255" y="1927421"/>
            <a:ext cx="2837793" cy="4212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l_fi" descr="http://www.altindagram.gov.tr/UserFiles/haberfoto/ViolenceSchool_en-Lottein_schools_III_small-1%5b1%5d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2101755"/>
            <a:ext cx="3958338" cy="41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4488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224339" y="4679951"/>
            <a:ext cx="179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" name="Gözyaşı Damlası 1"/>
          <p:cNvSpPr/>
          <p:nvPr/>
        </p:nvSpPr>
        <p:spPr>
          <a:xfrm>
            <a:off x="7309319" y="1693685"/>
            <a:ext cx="4330890" cy="3332500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E5E5FF"/>
              </a:buClr>
            </a:pPr>
            <a:r>
              <a:rPr lang="en-GB" altLang="tr-TR" sz="3600" b="1" dirty="0" err="1">
                <a:solidFill>
                  <a:schemeClr val="tx1"/>
                </a:solidFill>
              </a:rPr>
              <a:t>Doğrusu</a:t>
            </a:r>
            <a:r>
              <a:rPr lang="en-GB" altLang="tr-TR" sz="3600" b="1" dirty="0">
                <a:solidFill>
                  <a:schemeClr val="tx1"/>
                </a:solidFill>
              </a:rPr>
              <a:t>: </a:t>
            </a:r>
            <a:endParaRPr lang="tr-TR" altLang="tr-TR" sz="3600" b="1" dirty="0" smtClean="0">
              <a:solidFill>
                <a:schemeClr val="tx1"/>
              </a:solidFill>
            </a:endParaRPr>
          </a:p>
          <a:p>
            <a:pPr algn="ctr">
              <a:buClr>
                <a:srgbClr val="E5E5FF"/>
              </a:buClr>
            </a:pPr>
            <a:r>
              <a:rPr lang="en-GB" altLang="tr-TR" sz="3600" b="1" dirty="0" smtClean="0">
                <a:solidFill>
                  <a:schemeClr val="tx1"/>
                </a:solidFill>
              </a:rPr>
              <a:t>Bu </a:t>
            </a:r>
            <a:r>
              <a:rPr lang="en-GB" altLang="tr-TR" sz="3600" b="1" dirty="0" err="1" smtClean="0">
                <a:solidFill>
                  <a:schemeClr val="tx1"/>
                </a:solidFill>
              </a:rPr>
              <a:t>söylemlerin</a:t>
            </a:r>
            <a:r>
              <a:rPr lang="en-GB" altLang="tr-TR" sz="3600" b="1" dirty="0" smtClean="0">
                <a:solidFill>
                  <a:schemeClr val="tx1"/>
                </a:solidFill>
              </a:rPr>
              <a:t> </a:t>
            </a:r>
            <a:r>
              <a:rPr lang="en-GB" altLang="tr-TR" sz="3600" b="1" dirty="0" err="1">
                <a:solidFill>
                  <a:schemeClr val="tx1"/>
                </a:solidFill>
              </a:rPr>
              <a:t>tamamı</a:t>
            </a:r>
            <a:r>
              <a:rPr lang="en-GB" altLang="tr-TR" sz="3600" b="1" dirty="0">
                <a:solidFill>
                  <a:schemeClr val="tx1"/>
                </a:solidFill>
              </a:rPr>
              <a:t> </a:t>
            </a:r>
            <a:r>
              <a:rPr lang="tr-TR" altLang="tr-TR" sz="3600" b="1" dirty="0" smtClean="0">
                <a:solidFill>
                  <a:schemeClr val="tx1"/>
                </a:solidFill>
              </a:rPr>
              <a:t>   </a:t>
            </a:r>
            <a:r>
              <a:rPr lang="en-GB" altLang="tr-TR" sz="4000" b="1" dirty="0" smtClean="0">
                <a:solidFill>
                  <a:srgbClr val="FF0000"/>
                </a:solidFill>
              </a:rPr>
              <a:t>YANLIŞ</a:t>
            </a:r>
            <a:r>
              <a:rPr lang="en-GB" altLang="tr-TR" sz="4000" b="1" dirty="0">
                <a:solidFill>
                  <a:srgbClr val="FF0000"/>
                </a:solidFill>
              </a:rPr>
              <a:t>....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331077" y="283779"/>
            <a:ext cx="6653048" cy="624314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altLang="tr-TR" sz="2400" b="1" dirty="0">
                <a:solidFill>
                  <a:schemeClr val="bg1"/>
                </a:solidFill>
              </a:rPr>
              <a:t>3.</a:t>
            </a:r>
            <a:r>
              <a:rPr lang="tr-TR" altLang="tr-TR" sz="2400" b="1" dirty="0">
                <a:solidFill>
                  <a:schemeClr val="bg1"/>
                </a:solidFill>
              </a:rPr>
              <a:t> </a:t>
            </a:r>
            <a:r>
              <a:rPr lang="tr-TR" altLang="tr-TR" sz="2400" b="1" dirty="0" smtClean="0">
                <a:solidFill>
                  <a:schemeClr val="bg1"/>
                </a:solidFill>
              </a:rPr>
              <a:t> </a:t>
            </a:r>
            <a:r>
              <a:rPr lang="en-GB" altLang="tr-TR" sz="2400" b="1" dirty="0">
                <a:solidFill>
                  <a:schemeClr val="bg1"/>
                </a:solidFill>
              </a:rPr>
              <a:t>“</a:t>
            </a:r>
            <a:r>
              <a:rPr lang="en-GB" altLang="tr-TR" sz="2400" b="1" dirty="0" err="1">
                <a:solidFill>
                  <a:schemeClr val="bg1"/>
                </a:solidFill>
              </a:rPr>
              <a:t>Kavga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etmek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ve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saldırganca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davranmak</a:t>
            </a:r>
            <a:r>
              <a:rPr lang="en-GB" altLang="tr-TR" sz="2400" b="1" dirty="0">
                <a:solidFill>
                  <a:schemeClr val="bg1"/>
                </a:solidFill>
              </a:rPr>
              <a:t>, </a:t>
            </a:r>
            <a:r>
              <a:rPr lang="en-GB" altLang="tr-TR" sz="2400" b="1" dirty="0" err="1">
                <a:solidFill>
                  <a:schemeClr val="bg1"/>
                </a:solidFill>
              </a:rPr>
              <a:t>büyüme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ve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gelişmenin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doğal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bir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parçasıdır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endParaRPr lang="tr-TR" altLang="tr-TR" sz="2400" b="1" dirty="0">
              <a:solidFill>
                <a:schemeClr val="bg1"/>
              </a:solidFill>
            </a:endParaRPr>
          </a:p>
          <a:p>
            <a:r>
              <a:rPr lang="en-GB" altLang="tr-TR" sz="2400" b="1" dirty="0">
                <a:solidFill>
                  <a:schemeClr val="bg1"/>
                </a:solidFill>
              </a:rPr>
              <a:t>– </a:t>
            </a:r>
            <a:r>
              <a:rPr lang="en-GB" altLang="tr-TR" sz="2400" b="1" dirty="0" err="1">
                <a:solidFill>
                  <a:schemeClr val="bg1"/>
                </a:solidFill>
              </a:rPr>
              <a:t>bazı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öğrenciler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zorbalığı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hak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ederler</a:t>
            </a:r>
            <a:endParaRPr lang="tr-TR" altLang="tr-TR" sz="2400" b="1" dirty="0">
              <a:solidFill>
                <a:schemeClr val="bg1"/>
              </a:solidFill>
            </a:endParaRPr>
          </a:p>
          <a:p>
            <a:r>
              <a:rPr lang="en-GB" altLang="tr-TR" sz="2400" b="1" dirty="0">
                <a:solidFill>
                  <a:schemeClr val="bg1"/>
                </a:solidFill>
              </a:rPr>
              <a:t> – </a:t>
            </a:r>
            <a:r>
              <a:rPr lang="en-GB" altLang="tr-TR" sz="2400" b="1" dirty="0" err="1">
                <a:solidFill>
                  <a:schemeClr val="bg1"/>
                </a:solidFill>
              </a:rPr>
              <a:t>zorbalıktan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şikayet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eden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öğrenciler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ana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kuzusudurlar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endParaRPr lang="tr-TR" altLang="tr-TR" sz="2400" b="1" dirty="0">
              <a:solidFill>
                <a:schemeClr val="bg1"/>
              </a:solidFill>
            </a:endParaRPr>
          </a:p>
          <a:p>
            <a:r>
              <a:rPr lang="en-GB" altLang="tr-TR" sz="2400" b="1" dirty="0">
                <a:solidFill>
                  <a:schemeClr val="bg1"/>
                </a:solidFill>
              </a:rPr>
              <a:t>– </a:t>
            </a:r>
            <a:r>
              <a:rPr lang="en-GB" altLang="tr-TR" sz="2400" b="1" dirty="0" err="1">
                <a:solidFill>
                  <a:schemeClr val="bg1"/>
                </a:solidFill>
              </a:rPr>
              <a:t>zorbalık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yapanları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görmezden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gelirseniz</a:t>
            </a:r>
            <a:r>
              <a:rPr lang="en-GB" altLang="tr-TR" sz="2400" b="1" dirty="0">
                <a:solidFill>
                  <a:schemeClr val="bg1"/>
                </a:solidFill>
              </a:rPr>
              <a:t> size </a:t>
            </a:r>
            <a:r>
              <a:rPr lang="en-GB" altLang="tr-TR" sz="2400" b="1" dirty="0" err="1">
                <a:solidFill>
                  <a:schemeClr val="bg1"/>
                </a:solidFill>
              </a:rPr>
              <a:t>bulaşmazlar</a:t>
            </a:r>
            <a:endParaRPr lang="tr-TR" altLang="tr-TR" sz="2400" b="1" dirty="0">
              <a:solidFill>
                <a:schemeClr val="bg1"/>
              </a:solidFill>
            </a:endParaRPr>
          </a:p>
          <a:p>
            <a:r>
              <a:rPr lang="en-GB" altLang="tr-TR" sz="2400" b="1" dirty="0">
                <a:solidFill>
                  <a:schemeClr val="bg1"/>
                </a:solidFill>
              </a:rPr>
              <a:t>– </a:t>
            </a:r>
            <a:r>
              <a:rPr lang="en-GB" altLang="tr-TR" sz="2400" b="1" dirty="0" err="1">
                <a:solidFill>
                  <a:schemeClr val="bg1"/>
                </a:solidFill>
              </a:rPr>
              <a:t>bir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zorba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ile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baş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etmenin</a:t>
            </a:r>
            <a:r>
              <a:rPr lang="en-GB" altLang="tr-TR" sz="2400" b="1" dirty="0">
                <a:solidFill>
                  <a:schemeClr val="bg1"/>
                </a:solidFill>
              </a:rPr>
              <a:t> en </a:t>
            </a:r>
            <a:r>
              <a:rPr lang="en-GB" altLang="tr-TR" sz="2400" b="1" dirty="0" err="1">
                <a:solidFill>
                  <a:schemeClr val="bg1"/>
                </a:solidFill>
              </a:rPr>
              <a:t>iyi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yolu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onunla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kavga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etmek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ve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intikam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almaktır</a:t>
            </a:r>
            <a:endParaRPr lang="tr-TR" altLang="tr-TR" sz="2400" b="1" dirty="0">
              <a:solidFill>
                <a:schemeClr val="bg1"/>
              </a:solidFill>
            </a:endParaRPr>
          </a:p>
          <a:p>
            <a:r>
              <a:rPr lang="en-GB" altLang="tr-TR" sz="2400" b="1" dirty="0">
                <a:solidFill>
                  <a:schemeClr val="bg1"/>
                </a:solidFill>
              </a:rPr>
              <a:t>– </a:t>
            </a:r>
            <a:r>
              <a:rPr lang="en-GB" altLang="tr-TR" sz="2400" b="1" dirty="0" err="1">
                <a:solidFill>
                  <a:schemeClr val="bg1"/>
                </a:solidFill>
              </a:rPr>
              <a:t>zorbalığa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uğrayan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kişiler</a:t>
            </a:r>
            <a:r>
              <a:rPr lang="en-GB" altLang="tr-TR" sz="2400" b="1" dirty="0">
                <a:solidFill>
                  <a:schemeClr val="bg1"/>
                </a:solidFill>
              </a:rPr>
              <a:t> belli </a:t>
            </a:r>
            <a:r>
              <a:rPr lang="en-GB" altLang="tr-TR" sz="2400" b="1" dirty="0" err="1">
                <a:solidFill>
                  <a:schemeClr val="bg1"/>
                </a:solidFill>
              </a:rPr>
              <a:t>bir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süre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acı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çekerler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ama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bunu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daha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sonra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unutacaklarından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pek</a:t>
            </a:r>
            <a:r>
              <a:rPr lang="en-GB" altLang="tr-TR" sz="2400" b="1" dirty="0">
                <a:solidFill>
                  <a:schemeClr val="bg1"/>
                </a:solidFill>
              </a:rPr>
              <a:t> de </a:t>
            </a:r>
            <a:r>
              <a:rPr lang="en-GB" altLang="tr-TR" sz="2400" b="1" dirty="0" err="1">
                <a:solidFill>
                  <a:schemeClr val="bg1"/>
                </a:solidFill>
              </a:rPr>
              <a:t>büyütülecek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bir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şey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değildir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endParaRPr lang="tr-TR" altLang="tr-TR" sz="2400" b="1" dirty="0">
              <a:solidFill>
                <a:schemeClr val="bg1"/>
              </a:solidFill>
            </a:endParaRPr>
          </a:p>
          <a:p>
            <a:r>
              <a:rPr lang="en-GB" altLang="tr-TR" sz="2400" b="1" dirty="0">
                <a:solidFill>
                  <a:schemeClr val="bg1"/>
                </a:solidFill>
              </a:rPr>
              <a:t>– </a:t>
            </a:r>
            <a:r>
              <a:rPr lang="en-GB" altLang="tr-TR" sz="2400" b="1" dirty="0" err="1">
                <a:solidFill>
                  <a:schemeClr val="bg1"/>
                </a:solidFill>
              </a:rPr>
              <a:t>sadece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erkekler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zorbalık</a:t>
            </a:r>
            <a:r>
              <a:rPr lang="en-GB" altLang="tr-TR" sz="2400" b="1" dirty="0">
                <a:solidFill>
                  <a:schemeClr val="bg1"/>
                </a:solidFill>
              </a:rPr>
              <a:t> </a:t>
            </a:r>
            <a:r>
              <a:rPr lang="en-GB" altLang="tr-TR" sz="2400" b="1" dirty="0" err="1">
                <a:solidFill>
                  <a:schemeClr val="bg1"/>
                </a:solidFill>
              </a:rPr>
              <a:t>yapar</a:t>
            </a:r>
            <a:r>
              <a:rPr lang="en-GB" altLang="tr-TR" sz="2400" b="1" dirty="0">
                <a:solidFill>
                  <a:schemeClr val="bg1"/>
                </a:solidFill>
              </a:rPr>
              <a:t>.”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61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681" y="2238704"/>
            <a:ext cx="4140866" cy="32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xmlns="" val="1562287294"/>
              </p:ext>
            </p:extLst>
          </p:nvPr>
        </p:nvGraphicFramePr>
        <p:xfrm>
          <a:off x="2390475" y="390068"/>
          <a:ext cx="7014950" cy="86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Gözyaşı Damlası 3"/>
          <p:cNvSpPr/>
          <p:nvPr/>
        </p:nvSpPr>
        <p:spPr>
          <a:xfrm>
            <a:off x="4966138" y="2238704"/>
            <a:ext cx="6117021" cy="4020207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2400" b="1"/>
              <a:t>1. Olayı izlemeye dalmayın</a:t>
            </a:r>
            <a:r>
              <a:rPr lang="tr-TR" sz="2400" b="1"/>
              <a:t>!!!!</a:t>
            </a:r>
            <a:r>
              <a:rPr lang="en-GB" sz="2400" b="1"/>
              <a:t/>
            </a:r>
            <a:br>
              <a:rPr lang="en-GB" sz="2400" b="1"/>
            </a:br>
            <a:r>
              <a:rPr lang="en-GB" sz="2400" b="1"/>
              <a:t>2. Zorbaya durmasını söyleyin</a:t>
            </a:r>
            <a:r>
              <a:rPr lang="tr-TR" sz="2400" b="1"/>
              <a:t>!!!!</a:t>
            </a:r>
            <a:r>
              <a:rPr lang="en-GB" sz="2400" b="1"/>
              <a:t/>
            </a:r>
            <a:br>
              <a:rPr lang="en-GB" sz="2400" b="1"/>
            </a:br>
            <a:r>
              <a:rPr lang="en-GB" sz="2400" b="1"/>
              <a:t>3. Zorbalığa maruz kalan kişiye iyi davranın</a:t>
            </a:r>
            <a:r>
              <a:rPr lang="tr-TR" sz="2400" b="1"/>
              <a:t>!!!!</a:t>
            </a:r>
            <a:r>
              <a:rPr lang="en-GB" sz="2400" b="1"/>
              <a:t/>
            </a:r>
            <a:br>
              <a:rPr lang="en-GB" sz="2400" b="1"/>
            </a:br>
            <a:r>
              <a:rPr lang="en-GB" sz="2400" b="1"/>
              <a:t>4. Zorbalığa maruz kalan kişiyi sizinle gelmeye ikna edin</a:t>
            </a:r>
            <a:r>
              <a:rPr lang="tr-TR" sz="2400" b="1"/>
              <a:t>!!!!</a:t>
            </a:r>
            <a:endParaRPr lang="tr-TR" sz="2400"/>
          </a:p>
        </p:txBody>
      </p:sp>
    </p:spTree>
    <p:extLst>
      <p:ext uri="{BB962C8B-B14F-4D97-AF65-F5344CB8AC3E}">
        <p14:creationId xmlns:p14="http://schemas.microsoft.com/office/powerpoint/2010/main" xmlns="" val="3359476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ıralı Erişimli Depolama 3"/>
          <p:cNvSpPr/>
          <p:nvPr/>
        </p:nvSpPr>
        <p:spPr>
          <a:xfrm>
            <a:off x="5202620" y="1529255"/>
            <a:ext cx="6731875" cy="4099035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r-TR" sz="2400" b="1" dirty="0"/>
              <a:t>5</a:t>
            </a:r>
            <a:r>
              <a:rPr lang="en-GB" sz="2400" b="1" dirty="0"/>
              <a:t>. </a:t>
            </a:r>
            <a:r>
              <a:rPr lang="en-GB" sz="2400" b="1" dirty="0" err="1"/>
              <a:t>Bir</a:t>
            </a:r>
            <a:r>
              <a:rPr lang="en-GB" sz="2400" b="1" dirty="0"/>
              <a:t> </a:t>
            </a:r>
            <a:r>
              <a:rPr lang="en-GB" sz="2400" b="1" dirty="0" err="1"/>
              <a:t>yetişkini</a:t>
            </a:r>
            <a:r>
              <a:rPr lang="en-GB" sz="2400" b="1" dirty="0"/>
              <a:t> </a:t>
            </a:r>
            <a:r>
              <a:rPr lang="en-GB" sz="2400" b="1" dirty="0" err="1"/>
              <a:t>olay</a:t>
            </a:r>
            <a:r>
              <a:rPr lang="en-GB" sz="2400" b="1" dirty="0"/>
              <a:t> </a:t>
            </a:r>
            <a:r>
              <a:rPr lang="en-GB" sz="2400" b="1" dirty="0" err="1"/>
              <a:t>yerine</a:t>
            </a:r>
            <a:r>
              <a:rPr lang="en-GB" sz="2400" b="1" dirty="0"/>
              <a:t> </a:t>
            </a:r>
            <a:r>
              <a:rPr lang="en-GB" sz="2400" b="1" dirty="0" err="1"/>
              <a:t>çağırın</a:t>
            </a:r>
            <a:r>
              <a:rPr lang="tr-TR" sz="2400" b="1" dirty="0"/>
              <a:t>!!!!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tr-TR" sz="2400" b="1" dirty="0"/>
              <a:t>6</a:t>
            </a:r>
            <a:r>
              <a:rPr lang="en-GB" sz="2400" b="1" dirty="0"/>
              <a:t>. </a:t>
            </a:r>
            <a:r>
              <a:rPr lang="en-GB" sz="2400" b="1" dirty="0" err="1"/>
              <a:t>Sadece</a:t>
            </a:r>
            <a:r>
              <a:rPr lang="en-GB" sz="2400" b="1" dirty="0"/>
              <a:t> </a:t>
            </a:r>
            <a:r>
              <a:rPr lang="en-GB" sz="2400" b="1" dirty="0" err="1"/>
              <a:t>gülümsemenizle</a:t>
            </a:r>
            <a:r>
              <a:rPr lang="en-GB" sz="2400" b="1" dirty="0"/>
              <a:t> de </a:t>
            </a:r>
            <a:r>
              <a:rPr lang="en-GB" sz="2400" b="1" dirty="0" err="1"/>
              <a:t>olsa</a:t>
            </a:r>
            <a:r>
              <a:rPr lang="en-GB" sz="2400" b="1" dirty="0"/>
              <a:t> </a:t>
            </a:r>
            <a:r>
              <a:rPr lang="en-GB" sz="2400" b="1" dirty="0" err="1"/>
              <a:t>zorbaya</a:t>
            </a:r>
            <a:r>
              <a:rPr lang="en-GB" sz="2400" b="1" dirty="0"/>
              <a:t> </a:t>
            </a:r>
            <a:r>
              <a:rPr lang="en-GB" sz="2400" b="1" dirty="0" err="1"/>
              <a:t>güç</a:t>
            </a:r>
            <a:r>
              <a:rPr lang="en-GB" sz="2400" b="1" dirty="0"/>
              <a:t> </a:t>
            </a:r>
            <a:r>
              <a:rPr lang="en-GB" sz="2400" b="1" dirty="0" err="1"/>
              <a:t>vermeyin</a:t>
            </a:r>
            <a:r>
              <a:rPr lang="tr-TR" sz="2400" b="1" dirty="0"/>
              <a:t>!!!!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tr-TR" sz="2400" b="1" dirty="0"/>
              <a:t>7</a:t>
            </a:r>
            <a:r>
              <a:rPr lang="en-GB" sz="2400" b="1" dirty="0"/>
              <a:t>. </a:t>
            </a:r>
            <a:r>
              <a:rPr lang="en-GB" sz="2400" b="1" dirty="0" err="1"/>
              <a:t>Ezilenle</a:t>
            </a:r>
            <a:r>
              <a:rPr lang="en-GB" sz="2400" b="1" dirty="0"/>
              <a:t>, </a:t>
            </a:r>
            <a:r>
              <a:rPr lang="en-GB" sz="2400" b="1" dirty="0" err="1"/>
              <a:t>yalnız</a:t>
            </a:r>
            <a:r>
              <a:rPr lang="en-GB" sz="2400" b="1" dirty="0"/>
              <a:t> </a:t>
            </a:r>
            <a:r>
              <a:rPr lang="en-GB" sz="2400" b="1" dirty="0" err="1"/>
              <a:t>ve</a:t>
            </a:r>
            <a:r>
              <a:rPr lang="en-GB" sz="2400" b="1" dirty="0"/>
              <a:t> </a:t>
            </a:r>
            <a:r>
              <a:rPr lang="en-GB" sz="2400" b="1" dirty="0" err="1"/>
              <a:t>mutsuz</a:t>
            </a:r>
            <a:r>
              <a:rPr lang="en-GB" sz="2400" b="1" dirty="0"/>
              <a:t> </a:t>
            </a:r>
            <a:r>
              <a:rPr lang="en-GB" sz="2400" b="1" dirty="0" err="1"/>
              <a:t>kişilerle</a:t>
            </a:r>
            <a:r>
              <a:rPr lang="en-GB" sz="2400" b="1" dirty="0"/>
              <a:t> </a:t>
            </a:r>
            <a:r>
              <a:rPr lang="en-GB" sz="2400" b="1" dirty="0" err="1"/>
              <a:t>arkadaş</a:t>
            </a:r>
            <a:r>
              <a:rPr lang="en-GB" sz="2400" b="1" dirty="0"/>
              <a:t> </a:t>
            </a:r>
            <a:r>
              <a:rPr lang="en-GB" sz="2400" b="1" dirty="0" err="1"/>
              <a:t>olun</a:t>
            </a:r>
            <a:r>
              <a:rPr lang="tr-TR" sz="2400" b="1" dirty="0"/>
              <a:t>!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tr-TR" sz="2400" b="1" dirty="0"/>
              <a:t>8</a:t>
            </a:r>
            <a:r>
              <a:rPr lang="en-GB" sz="2400" b="1" dirty="0"/>
              <a:t>. </a:t>
            </a:r>
            <a:r>
              <a:rPr lang="en-GB" sz="2400" b="1" dirty="0" err="1"/>
              <a:t>Unutmayın</a:t>
            </a:r>
            <a:r>
              <a:rPr lang="en-GB" sz="2400" b="1" dirty="0"/>
              <a:t>, </a:t>
            </a:r>
            <a:r>
              <a:rPr lang="en-GB" sz="2400" b="1" dirty="0" err="1">
                <a:solidFill>
                  <a:srgbClr val="FF0000"/>
                </a:solidFill>
              </a:rPr>
              <a:t>siz</a:t>
            </a:r>
            <a:r>
              <a:rPr lang="en-GB" sz="2400" b="1" dirty="0">
                <a:solidFill>
                  <a:srgbClr val="FF0000"/>
                </a:solidFill>
              </a:rPr>
              <a:t> de </a:t>
            </a:r>
            <a:r>
              <a:rPr lang="en-GB" sz="2400" b="1" dirty="0" err="1">
                <a:solidFill>
                  <a:srgbClr val="FF0000"/>
                </a:solidFill>
              </a:rPr>
              <a:t>bir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gün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zorbalığa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maruz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kalabilirsiniz</a:t>
            </a:r>
            <a:r>
              <a:rPr lang="en-GB" sz="2400" b="1" dirty="0">
                <a:solidFill>
                  <a:srgbClr val="FF0000"/>
                </a:solidFill>
              </a:rPr>
              <a:t>!</a:t>
            </a:r>
            <a:r>
              <a:rPr lang="tr-TR" sz="2400" b="1" dirty="0">
                <a:solidFill>
                  <a:srgbClr val="FF0000"/>
                </a:solidFill>
              </a:rPr>
              <a:t>!!!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hayatinicinde.net/wp-content/uploads/2013/02/Anne-cocuk-0_ab10ce2b2e95a1e71fd2405c6467de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66" y="2522483"/>
            <a:ext cx="4429481" cy="2917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8982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2001913648"/>
              </p:ext>
            </p:extLst>
          </p:nvPr>
        </p:nvGraphicFramePr>
        <p:xfrm>
          <a:off x="1509823" y="218365"/>
          <a:ext cx="9548037" cy="97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816120" y="2544401"/>
            <a:ext cx="467663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/>
              <a:t>Güç </a:t>
            </a:r>
            <a:r>
              <a:rPr lang="tr-TR" sz="2800" b="1" dirty="0"/>
              <a:t>ve Güçlü Olmak Nedir? </a:t>
            </a:r>
            <a:endParaRPr lang="tr-TR" sz="2800" b="1" dirty="0" smtClean="0"/>
          </a:p>
          <a:p>
            <a:endParaRPr lang="tr-TR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Fiziksel </a:t>
            </a:r>
            <a:r>
              <a:rPr lang="tr-TR" sz="2800" dirty="0"/>
              <a:t>olarak güçlü olmak </a:t>
            </a:r>
            <a:endParaRPr lang="tr-T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Duygusal </a:t>
            </a:r>
            <a:r>
              <a:rPr lang="tr-TR" sz="2800" dirty="0"/>
              <a:t>olarak güçlü olmak </a:t>
            </a:r>
            <a:endParaRPr lang="tr-T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Sosyal </a:t>
            </a:r>
            <a:r>
              <a:rPr lang="tr-TR" sz="2800" dirty="0"/>
              <a:t>olarak güçlü olmak </a:t>
            </a:r>
          </a:p>
          <a:p>
            <a:endParaRPr lang="tr-TR" sz="2800" dirty="0"/>
          </a:p>
        </p:txBody>
      </p:sp>
      <p:pic>
        <p:nvPicPr>
          <p:cNvPr id="4098" name="Picture 2" descr="http://www.internetdersleri.net/wp-content/uploads/2010/12/basari-nedir-300x1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953" y="2210192"/>
            <a:ext cx="5069809" cy="3346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61487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D0730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4841" y="1340069"/>
            <a:ext cx="4987160" cy="53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1" y="255181"/>
            <a:ext cx="7631113" cy="8424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altLang="tr-TR" sz="3600" b="1" dirty="0" smtClean="0">
                <a:solidFill>
                  <a:schemeClr val="bg1"/>
                </a:solidFill>
              </a:rPr>
              <a:t>Öfkenizi Kontrol Edin</a:t>
            </a:r>
            <a:endParaRPr lang="tr-TR" altLang="tr-TR" sz="3600" b="1" dirty="0">
              <a:solidFill>
                <a:schemeClr val="bg1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08776" y="1751968"/>
            <a:ext cx="6666614" cy="1055608"/>
          </a:xfrm>
          <a:prstGeom prst="flowChartAlternateProcess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2800" b="1" dirty="0">
                <a:solidFill>
                  <a:srgbClr val="FFFF00"/>
                </a:solidFill>
              </a:rPr>
              <a:t>ÖFKELENDİĞİNİZ ANDA </a:t>
            </a:r>
          </a:p>
          <a:p>
            <a:pPr algn="ctr"/>
            <a:r>
              <a:rPr lang="tr-TR" altLang="tr-TR" sz="2800" b="1" dirty="0">
                <a:solidFill>
                  <a:srgbClr val="FFFF00"/>
                </a:solidFill>
              </a:rPr>
              <a:t>   KIRMIZI IŞIK “DUR”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3283" y="3413350"/>
            <a:ext cx="6652107" cy="1804749"/>
          </a:xfrm>
          <a:prstGeom prst="round2Diag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000" b="1" dirty="0">
                <a:solidFill>
                  <a:srgbClr val="7030A0"/>
                </a:solidFill>
              </a:rPr>
              <a:t>DÜŞÜN  SARI IŞIK “BEKLE”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000" b="1" dirty="0">
                <a:solidFill>
                  <a:srgbClr val="7030A0"/>
                </a:solidFill>
              </a:rPr>
              <a:t>Sorununu ve ne hissettiğini söyle,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000" b="1" dirty="0">
                <a:solidFill>
                  <a:srgbClr val="7030A0"/>
                </a:solidFill>
              </a:rPr>
              <a:t>Olumlu bir hedef belirle,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000" b="1" dirty="0">
                <a:solidFill>
                  <a:srgbClr val="7030A0"/>
                </a:solidFill>
              </a:rPr>
              <a:t>Farklı çözüm yolları düşün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000" b="1" dirty="0">
                <a:solidFill>
                  <a:srgbClr val="7030A0"/>
                </a:solidFill>
              </a:rPr>
              <a:t>Seçimin ilerdeki sonuçlarını düşün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23284" y="5592775"/>
            <a:ext cx="6666614" cy="1055608"/>
          </a:xfrm>
          <a:prstGeom prst="roundRect">
            <a:avLst/>
          </a:prstGeom>
          <a:solidFill>
            <a:srgbClr val="21E387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2800" b="1" dirty="0"/>
              <a:t>OLUMLU, ZARAR VERMEYEN BİR YOL BUL YEŞİL IŞIK  “UYGULA”</a:t>
            </a:r>
          </a:p>
        </p:txBody>
      </p:sp>
    </p:spTree>
    <p:extLst>
      <p:ext uri="{BB962C8B-B14F-4D97-AF65-F5344CB8AC3E}">
        <p14:creationId xmlns:p14="http://schemas.microsoft.com/office/powerpoint/2010/main" xmlns="" val="33228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2152" y="404813"/>
            <a:ext cx="10610899" cy="7303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altLang="tr-TR" sz="3600" b="1" dirty="0">
                <a:solidFill>
                  <a:srgbClr val="000086"/>
                </a:solidFill>
              </a:rPr>
              <a:t>İlk önce öfkemizi kontrol edebilmeyi öğrenmeliyiz</a:t>
            </a:r>
            <a:r>
              <a:rPr lang="tr-TR" altLang="tr-TR" sz="3600" b="1" dirty="0">
                <a:solidFill>
                  <a:srgbClr val="A80000"/>
                </a:solidFill>
              </a:rPr>
              <a:t>.</a:t>
            </a:r>
          </a:p>
        </p:txBody>
      </p:sp>
      <p:sp>
        <p:nvSpPr>
          <p:cNvPr id="2" name="Oval Belirtme Çizgisi 1"/>
          <p:cNvSpPr/>
          <p:nvPr/>
        </p:nvSpPr>
        <p:spPr>
          <a:xfrm>
            <a:off x="4225160" y="1324303"/>
            <a:ext cx="7788164" cy="450894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>
                <a:solidFill>
                  <a:srgbClr val="FF0000"/>
                </a:solidFill>
              </a:rPr>
              <a:t>Hemen durun ve içinizden 10’a kadar sayın. </a:t>
            </a:r>
            <a:endParaRPr lang="tr-TR" altLang="tr-TR" sz="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tr-TR" altLang="tr-TR" sz="2800" b="1" dirty="0" smtClean="0">
              <a:solidFill>
                <a:srgbClr val="FF0000"/>
              </a:solidFill>
            </a:endParaRP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>
                <a:solidFill>
                  <a:srgbClr val="FF0000"/>
                </a:solidFill>
              </a:rPr>
              <a:t>Bunu </a:t>
            </a:r>
            <a:r>
              <a:rPr lang="tr-TR" altLang="tr-TR" sz="2800" b="1" dirty="0">
                <a:solidFill>
                  <a:srgbClr val="FF0000"/>
                </a:solidFill>
              </a:rPr>
              <a:t>yaparken bir kaç kez derin nefes alın ve yavaş yavaş verin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lnSpc>
                <a:spcPct val="80000"/>
              </a:lnSpc>
            </a:pPr>
            <a:endParaRPr lang="tr-TR" altLang="tr-TR" sz="2800" b="1" dirty="0">
              <a:solidFill>
                <a:srgbClr val="FF0000"/>
              </a:solidFill>
            </a:endParaRP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>
                <a:solidFill>
                  <a:srgbClr val="FF3300"/>
                </a:solidFill>
              </a:rPr>
              <a:t>((Kendi </a:t>
            </a:r>
            <a:r>
              <a:rPr lang="tr-TR" altLang="tr-TR" sz="2800" b="1" dirty="0">
                <a:solidFill>
                  <a:srgbClr val="FF3300"/>
                </a:solidFill>
              </a:rPr>
              <a:t>kendinize ‘sakin ol</a:t>
            </a:r>
            <a:r>
              <a:rPr lang="tr-TR" altLang="tr-TR" sz="2800" b="1" dirty="0" smtClean="0">
                <a:solidFill>
                  <a:srgbClr val="FF3300"/>
                </a:solidFill>
              </a:rPr>
              <a:t>’)) </a:t>
            </a:r>
            <a:r>
              <a:rPr lang="tr-TR" altLang="tr-TR" sz="2800" b="1" dirty="0">
                <a:solidFill>
                  <a:srgbClr val="FF3300"/>
                </a:solidFill>
              </a:rPr>
              <a:t>deyin.</a:t>
            </a:r>
          </a:p>
        </p:txBody>
      </p:sp>
      <p:pic>
        <p:nvPicPr>
          <p:cNvPr id="2050" name="Picture 2" descr="http://www.levhaci.com/image/cache/data/88-500x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882" y="2255044"/>
            <a:ext cx="3720662" cy="3720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41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öşeleri Yuvarlanmış Dikdörtgen Belirtme Çizgisi 4"/>
          <p:cNvSpPr/>
          <p:nvPr/>
        </p:nvSpPr>
        <p:spPr>
          <a:xfrm>
            <a:off x="331075" y="346841"/>
            <a:ext cx="11860925" cy="5801711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>
                <a:solidFill>
                  <a:schemeClr val="tx1"/>
                </a:solidFill>
              </a:rPr>
              <a:t>Karşınızdaki kişiye çok öfkeli olduğunuzu ve sakinleşene kadar bu konuyu konuşmak istemediğinizi söyleyin</a:t>
            </a:r>
            <a:r>
              <a:rPr lang="tr-TR" altLang="tr-TR" sz="28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>
                <a:solidFill>
                  <a:schemeClr val="tx1"/>
                </a:solidFill>
              </a:rPr>
              <a:t>Kendinize sevdiğiniz bir yiyecek ya da içecek hazırlayın</a:t>
            </a:r>
            <a:r>
              <a:rPr lang="tr-TR" altLang="tr-TR" sz="28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>
                <a:solidFill>
                  <a:schemeClr val="tx1"/>
                </a:solidFill>
              </a:rPr>
              <a:t>Sizi </a:t>
            </a:r>
            <a:r>
              <a:rPr lang="tr-TR" altLang="tr-TR" sz="2800" b="1" dirty="0">
                <a:solidFill>
                  <a:schemeClr val="tx1"/>
                </a:solidFill>
              </a:rPr>
              <a:t>sakinleştirebilecek bir etkinlikle </a:t>
            </a:r>
            <a:r>
              <a:rPr lang="tr-TR" altLang="tr-TR" sz="2800" b="1" dirty="0" smtClean="0">
                <a:solidFill>
                  <a:schemeClr val="tx1"/>
                </a:solidFill>
              </a:rPr>
              <a:t>uğraşın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b="1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>
                <a:solidFill>
                  <a:schemeClr val="tx1"/>
                </a:solidFill>
              </a:rPr>
              <a:t>Sizi </a:t>
            </a:r>
            <a:r>
              <a:rPr lang="tr-TR" altLang="tr-TR" sz="2800" b="1" dirty="0">
                <a:solidFill>
                  <a:schemeClr val="tx1"/>
                </a:solidFill>
              </a:rPr>
              <a:t>sinirlendiren kişinin yanından uzaklaşın; mümkünse odanıza gidin ve sakinleşene kadar orada kalın. </a:t>
            </a:r>
          </a:p>
        </p:txBody>
      </p:sp>
    </p:spTree>
    <p:extLst>
      <p:ext uri="{BB962C8B-B14F-4D97-AF65-F5344CB8AC3E}">
        <p14:creationId xmlns:p14="http://schemas.microsoft.com/office/powerpoint/2010/main" xmlns="" val="24779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özyaşı Damlası 3"/>
          <p:cNvSpPr/>
          <p:nvPr/>
        </p:nvSpPr>
        <p:spPr>
          <a:xfrm>
            <a:off x="4934607" y="394138"/>
            <a:ext cx="6873767" cy="613278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>
                <a:solidFill>
                  <a:srgbClr val="C00000"/>
                </a:solidFill>
              </a:rPr>
              <a:t>Sakinleşince o kişinin yanına dönün ve sorun davranışa çözüm bulmaya çalışın</a:t>
            </a:r>
            <a:r>
              <a:rPr lang="tr-TR" altLang="tr-TR" sz="2800" b="1" dirty="0" smtClean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tr-TR" altLang="tr-TR" sz="2800" b="1" dirty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tr-TR" altLang="tr-TR" sz="2800" b="1" dirty="0" smtClean="0">
                <a:solidFill>
                  <a:srgbClr val="C00000"/>
                </a:solidFill>
              </a:rPr>
              <a:t>Unutmayın </a:t>
            </a:r>
            <a:r>
              <a:rPr lang="tr-TR" altLang="tr-TR" sz="2800" b="1" dirty="0">
                <a:solidFill>
                  <a:srgbClr val="C00000"/>
                </a:solidFill>
              </a:rPr>
              <a:t>tüm bunları yapmakla, bir yandan onu ve kendinizi incitmekten kaçınırken diğer yandan da ona öfkenin nasıl kontrol edilebileceğini öğretmiş olursunuz.</a:t>
            </a:r>
          </a:p>
        </p:txBody>
      </p:sp>
      <p:pic>
        <p:nvPicPr>
          <p:cNvPr id="3074" name="Picture 2" descr="http://kobitek.com/uplimages/iletisi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560" y="2074599"/>
            <a:ext cx="4051738" cy="3238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85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3804152458"/>
              </p:ext>
            </p:extLst>
          </p:nvPr>
        </p:nvGraphicFramePr>
        <p:xfrm>
          <a:off x="609600" y="274638"/>
          <a:ext cx="10972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3042522993"/>
              </p:ext>
            </p:extLst>
          </p:nvPr>
        </p:nvGraphicFramePr>
        <p:xfrm>
          <a:off x="636895" y="3930555"/>
          <a:ext cx="11059236" cy="2796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43" name="Picture 19" descr="http://somekindofclementine.files.wordpress.com/2011/07/unle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4441" y="1457325"/>
            <a:ext cx="1866148" cy="266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82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HMR4rKFSkgw/U4Temo4TE_I/AAAAAAAAO5Y/0upGD-WjZg0/s320/30356_10152217342580531_169013366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8152" y="45722"/>
            <a:ext cx="6085490" cy="681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ehberlik Servisi 1\Desktop\bann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411963" y="2411964"/>
            <a:ext cx="6858001" cy="2034074"/>
          </a:xfrm>
          <a:prstGeom prst="rect">
            <a:avLst/>
          </a:prstGeom>
          <a:noFill/>
        </p:spPr>
      </p:pic>
      <p:pic>
        <p:nvPicPr>
          <p:cNvPr id="4" name="Picture 2" descr="C:\Users\Rehberlik Servisi 1\Desktop\bann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745962" y="2411962"/>
            <a:ext cx="6858001" cy="2034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307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bk12.meb.gov.tr/meb_iys_dosyalar/35/29/727819/resimler/2015_01/k_16153857_rc5765719a1956210c9fca0914c8b3e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5689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Dikdörtgen 1"/>
          <p:cNvSpPr/>
          <p:nvPr/>
        </p:nvSpPr>
        <p:spPr>
          <a:xfrm>
            <a:off x="711200" y="426426"/>
            <a:ext cx="10566400" cy="111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4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Öfkenin başlangıcı çılgınlık, sonu pişmanlıktır. </a:t>
            </a:r>
            <a:endParaRPr lang="tr-TR" sz="4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4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 Thomas Carlyle )</a:t>
            </a:r>
            <a:endParaRPr lang="tr-TR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0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1912889422"/>
              </p:ext>
            </p:extLst>
          </p:nvPr>
        </p:nvGraphicFramePr>
        <p:xfrm>
          <a:off x="3946359" y="218365"/>
          <a:ext cx="3501189" cy="83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2465821829"/>
              </p:ext>
            </p:extLst>
          </p:nvPr>
        </p:nvGraphicFramePr>
        <p:xfrm>
          <a:off x="353848" y="1793714"/>
          <a:ext cx="3688764" cy="4511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https://encrypted-tbn2.gstatic.com/images?q=tbn:ANd9GcSSCapUY2tWY2-qFTtFhi_50NO16gUmWDqvtSCvhBk1gGsAh2Oqx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0102" y="2036383"/>
            <a:ext cx="5682005" cy="4256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0582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2101682033"/>
              </p:ext>
            </p:extLst>
          </p:nvPr>
        </p:nvGraphicFramePr>
        <p:xfrm>
          <a:off x="3957851" y="215002"/>
          <a:ext cx="3507474" cy="831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İçerik Yer Tutucus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739088170"/>
              </p:ext>
            </p:extLst>
          </p:nvPr>
        </p:nvGraphicFramePr>
        <p:xfrm>
          <a:off x="5813946" y="2562447"/>
          <a:ext cx="5539853" cy="236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4" name="Picture 4" descr="http://kaanalgul.files.wordpress.com/2011/10/sanal-zorbalik-felaketleri-13181581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302" y="1685498"/>
            <a:ext cx="5030973" cy="3910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5946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2355162991"/>
              </p:ext>
            </p:extLst>
          </p:nvPr>
        </p:nvGraphicFramePr>
        <p:xfrm>
          <a:off x="4199022" y="288759"/>
          <a:ext cx="3597442" cy="70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07095" y="1861135"/>
            <a:ext cx="6084905" cy="3817770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283779" y="2916620"/>
            <a:ext cx="6337738" cy="21756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400" b="1" dirty="0"/>
              <a:t>“</a:t>
            </a:r>
            <a:r>
              <a:rPr lang="en-GB" sz="2400" b="1" dirty="0" err="1"/>
              <a:t>bir</a:t>
            </a:r>
            <a:r>
              <a:rPr lang="en-GB" sz="2400" b="1" dirty="0"/>
              <a:t> </a:t>
            </a:r>
            <a:r>
              <a:rPr lang="en-GB" sz="2400" b="1" dirty="0" err="1"/>
              <a:t>ya</a:t>
            </a:r>
            <a:r>
              <a:rPr lang="en-GB" sz="2400" b="1" dirty="0"/>
              <a:t> da </a:t>
            </a:r>
            <a:r>
              <a:rPr lang="en-GB" sz="2400" b="1" dirty="0" err="1"/>
              <a:t>daha</a:t>
            </a:r>
            <a:r>
              <a:rPr lang="en-GB" sz="2400" b="1" dirty="0"/>
              <a:t> </a:t>
            </a:r>
            <a:r>
              <a:rPr lang="en-GB" sz="2400" b="1" dirty="0" err="1"/>
              <a:t>fazla</a:t>
            </a:r>
            <a:r>
              <a:rPr lang="en-GB" sz="2400" b="1" dirty="0"/>
              <a:t> </a:t>
            </a:r>
            <a:r>
              <a:rPr lang="en-GB" sz="2400" b="1" dirty="0" err="1"/>
              <a:t>öğrencinin</a:t>
            </a:r>
            <a:r>
              <a:rPr lang="en-GB" sz="2400" b="1" dirty="0"/>
              <a:t> </a:t>
            </a:r>
            <a:r>
              <a:rPr lang="en-GB" sz="2400" b="1" dirty="0" err="1"/>
              <a:t>bir</a:t>
            </a:r>
            <a:r>
              <a:rPr lang="en-GB" sz="2400" b="1" dirty="0"/>
              <a:t> </a:t>
            </a:r>
            <a:r>
              <a:rPr lang="en-GB" sz="2400" b="1" dirty="0" err="1"/>
              <a:t>başka</a:t>
            </a:r>
            <a:r>
              <a:rPr lang="en-GB" sz="2400" b="1" dirty="0"/>
              <a:t> </a:t>
            </a:r>
            <a:r>
              <a:rPr lang="en-GB" sz="2400" b="1" dirty="0" err="1"/>
              <a:t>öğrenciye</a:t>
            </a:r>
            <a:r>
              <a:rPr lang="en-GB" sz="2400" b="1" dirty="0"/>
              <a:t> (</a:t>
            </a:r>
            <a:r>
              <a:rPr lang="en-GB" sz="2400" b="1" dirty="0" err="1"/>
              <a:t>mağdur</a:t>
            </a:r>
            <a:r>
              <a:rPr lang="en-GB" sz="2400" b="1" dirty="0" err="1">
                <a:solidFill>
                  <a:schemeClr val="tx1"/>
                </a:solidFill>
              </a:rPr>
              <a:t>a</a:t>
            </a:r>
            <a:r>
              <a:rPr lang="en-GB" sz="2400" b="1" dirty="0">
                <a:solidFill>
                  <a:schemeClr val="tx1"/>
                </a:solidFill>
              </a:rPr>
              <a:t>)  </a:t>
            </a:r>
            <a:r>
              <a:rPr lang="en-GB" sz="2400" b="1" u="sng" dirty="0" err="1">
                <a:solidFill>
                  <a:srgbClr val="FF0000"/>
                </a:solidFill>
              </a:rPr>
              <a:t>sürekli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olarak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olumsuz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eylemlerde</a:t>
            </a:r>
            <a:r>
              <a:rPr lang="en-GB" sz="2400" b="1" dirty="0"/>
              <a:t> </a:t>
            </a:r>
            <a:r>
              <a:rPr lang="en-GB" sz="2400" b="1" dirty="0" err="1"/>
              <a:t>bulunması”dır</a:t>
            </a:r>
            <a:r>
              <a:rPr lang="en-GB" sz="2400" b="1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xmlns="" val="968893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94478" y="678872"/>
            <a:ext cx="7657860" cy="98367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latin typeface="Arial Black" pitchFamily="34" charset="0"/>
              </a:rPr>
              <a:t>Zorbalık Çeşitleri</a:t>
            </a:r>
            <a:endParaRPr lang="tr-TR" dirty="0">
              <a:latin typeface="Arial Black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1298863" y="2299854"/>
            <a:ext cx="5337465" cy="3564082"/>
          </a:xfrm>
        </p:spPr>
        <p:txBody>
          <a:bodyPr/>
          <a:lstStyle/>
          <a:p>
            <a:pPr marL="4572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 Black" pitchFamily="34" charset="0"/>
              </a:rPr>
              <a:t>1.FİZİKSEL ZORBALIK </a:t>
            </a:r>
          </a:p>
          <a:p>
            <a:pPr marL="4572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 Black" pitchFamily="34" charset="0"/>
              </a:rPr>
              <a:t>2.SÖZEL ZORBALIK</a:t>
            </a:r>
          </a:p>
          <a:p>
            <a:pPr marL="4572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 Black" pitchFamily="34" charset="0"/>
              </a:rPr>
              <a:t>3.DUYGUSAL ZORBALIK</a:t>
            </a:r>
          </a:p>
          <a:p>
            <a:pPr marL="4572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 Black" pitchFamily="34" charset="0"/>
              </a:rPr>
              <a:t>4.SİBER ZORBALIK </a:t>
            </a:r>
          </a:p>
          <a:p>
            <a:pPr marL="45720" indent="0">
              <a:buNone/>
            </a:pPr>
            <a:endParaRPr lang="tr-TR" dirty="0"/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xmlns="" id="{6555A37E-53C8-C740-9E69-FEC4155509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7232070" y="1662545"/>
            <a:ext cx="4461165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1376697501"/>
              </p:ext>
            </p:extLst>
          </p:nvPr>
        </p:nvGraphicFramePr>
        <p:xfrm>
          <a:off x="1992574" y="351479"/>
          <a:ext cx="8023745" cy="71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2802996597"/>
              </p:ext>
            </p:extLst>
          </p:nvPr>
        </p:nvGraphicFramePr>
        <p:xfrm>
          <a:off x="2793551" y="232012"/>
          <a:ext cx="5964072" cy="670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74" name="Picture 2" descr="http://www.trabzonhaber.com.tr/images/haberler/korkutan_istatistik_h2599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73" y="1883391"/>
            <a:ext cx="5306114" cy="393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99526" y="1640476"/>
            <a:ext cx="3542348" cy="41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6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440004105"/>
              </p:ext>
            </p:extLst>
          </p:nvPr>
        </p:nvGraphicFramePr>
        <p:xfrm>
          <a:off x="2791325" y="168442"/>
          <a:ext cx="6100011" cy="87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http://img.anneboyutu.com/imgArticle/big/27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7757" y="2560752"/>
            <a:ext cx="5545081" cy="32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7274" y="2004876"/>
            <a:ext cx="4096023" cy="43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73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666</Words>
  <Application>Microsoft Office PowerPoint</Application>
  <PresentationFormat>Özel</PresentationFormat>
  <Paragraphs>109</Paragraphs>
  <Slides>29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Hava Akımı</vt:lpstr>
      <vt:lpstr>Slayt 1</vt:lpstr>
      <vt:lpstr>Slayt 2</vt:lpstr>
      <vt:lpstr>Slayt 3</vt:lpstr>
      <vt:lpstr>Slayt 4</vt:lpstr>
      <vt:lpstr>Slayt 5</vt:lpstr>
      <vt:lpstr>Slayt 6</vt:lpstr>
      <vt:lpstr>Zorbalık Çeşitleri</vt:lpstr>
      <vt:lpstr>Slayt 8</vt:lpstr>
      <vt:lpstr>Slayt 9</vt:lpstr>
      <vt:lpstr>Slayt 10</vt:lpstr>
      <vt:lpstr>Okulun içindeki zorbalığın, okula geliş gidiş sırasındaki zorbalıktan çok daha sık olduğunu, okuldaki “oyun bahçesinin” en tipik yer olduğunu, bunu “koridorlar”, “sınıfın içi”, “kantin ve tuvaletler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Öfkenizi Kontrol Edin</vt:lpstr>
      <vt:lpstr>İlk önce öfkemizi kontrol edebilmeyi öğrenmeliyiz.</vt:lpstr>
      <vt:lpstr>Slayt 26</vt:lpstr>
      <vt:lpstr>Slayt 27</vt:lpstr>
      <vt:lpstr>Slayt 28</vt:lpstr>
      <vt:lpstr>Slayt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pc</cp:lastModifiedBy>
  <cp:revision>53</cp:revision>
  <dcterms:created xsi:type="dcterms:W3CDTF">2015-01-30T09:02:19Z</dcterms:created>
  <dcterms:modified xsi:type="dcterms:W3CDTF">2019-12-12T06:13:18Z</dcterms:modified>
</cp:coreProperties>
</file>